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4"/>
    <p:sldMasterId id="2147484199" r:id="rId5"/>
    <p:sldMasterId id="2147484232" r:id="rId6"/>
    <p:sldMasterId id="2147484272" r:id="rId7"/>
  </p:sldMasterIdLst>
  <p:notesMasterIdLst>
    <p:notesMasterId r:id="rId32"/>
  </p:notesMasterIdLst>
  <p:sldIdLst>
    <p:sldId id="395" r:id="rId8"/>
    <p:sldId id="397" r:id="rId9"/>
    <p:sldId id="381" r:id="rId10"/>
    <p:sldId id="257" r:id="rId11"/>
    <p:sldId id="401" r:id="rId12"/>
    <p:sldId id="499" r:id="rId13"/>
    <p:sldId id="2076136598" r:id="rId14"/>
    <p:sldId id="2076136540" r:id="rId15"/>
    <p:sldId id="2076136587" r:id="rId16"/>
    <p:sldId id="2076136574" r:id="rId17"/>
    <p:sldId id="2119" r:id="rId18"/>
    <p:sldId id="2076136527" r:id="rId19"/>
    <p:sldId id="2076136588" r:id="rId20"/>
    <p:sldId id="1734" r:id="rId21"/>
    <p:sldId id="6049" r:id="rId22"/>
    <p:sldId id="2076136585" r:id="rId23"/>
    <p:sldId id="9838" r:id="rId24"/>
    <p:sldId id="256" r:id="rId25"/>
    <p:sldId id="2076136599" r:id="rId26"/>
    <p:sldId id="2076136600" r:id="rId27"/>
    <p:sldId id="2076136603" r:id="rId28"/>
    <p:sldId id="2076136601" r:id="rId29"/>
    <p:sldId id="2076136602" r:id="rId30"/>
    <p:sldId id="207613656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31841F-BD78-3643-B56D-0655BB2AE2C0}">
          <p14:sldIdLst>
            <p14:sldId id="395"/>
            <p14:sldId id="397"/>
            <p14:sldId id="381"/>
            <p14:sldId id="257"/>
            <p14:sldId id="401"/>
          </p14:sldIdLst>
        </p14:section>
        <p14:section name="Challenges" id="{88026C97-3DD3-4725-B0E9-250E4C3C1D72}">
          <p14:sldIdLst>
            <p14:sldId id="499"/>
            <p14:sldId id="2076136598"/>
            <p14:sldId id="2076136540"/>
            <p14:sldId id="2076136587"/>
            <p14:sldId id="2076136574"/>
            <p14:sldId id="2119"/>
            <p14:sldId id="2076136527"/>
            <p14:sldId id="2076136588"/>
            <p14:sldId id="1734"/>
            <p14:sldId id="6049"/>
            <p14:sldId id="2076136585"/>
            <p14:sldId id="9838"/>
            <p14:sldId id="256"/>
            <p14:sldId id="2076136599"/>
            <p14:sldId id="2076136600"/>
            <p14:sldId id="2076136603"/>
            <p14:sldId id="2076136601"/>
            <p14:sldId id="2076136602"/>
          </p14:sldIdLst>
        </p14:section>
        <p14:section name="Closing" id="{5D731C4D-23C4-F84E-AB60-435721EB3561}">
          <p14:sldIdLst>
            <p14:sldId id="20761365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FF8B03"/>
    <a:srgbClr val="000000"/>
    <a:srgbClr val="008172"/>
    <a:srgbClr val="006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73438" autoAdjust="0"/>
  </p:normalViewPr>
  <p:slideViewPr>
    <p:cSldViewPr snapToGrid="0">
      <p:cViewPr>
        <p:scale>
          <a:sx n="92" d="100"/>
          <a:sy n="92" d="100"/>
        </p:scale>
        <p:origin x="33" y="6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theme" Target="theme/theme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2A01A-FC66-4A0F-BBF8-A90F9712EE8D}" type="datetimeFigureOut">
              <a:rPr lang="en-US" smtClean="0"/>
              <a:t>10/30/2020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CDB00-C695-4ED2-82FD-6925853F0C51}" type="slidenum">
              <a:rPr lang="en-US" smtClean="0"/>
              <a:t>‹#›</a:t>
            </a:fld>
            <a:endParaRPr lang="en-US"/>
          </a:p>
        </p:txBody>
      </p:sp>
    </p:spTree>
    <p:extLst>
      <p:ext uri="{BB962C8B-B14F-4D97-AF65-F5344CB8AC3E}">
        <p14:creationId xmlns:p14="http://schemas.microsoft.com/office/powerpoint/2010/main" val="92210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537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err="1"/>
              <a:t>IoMT</a:t>
            </a:r>
            <a:r>
              <a:rPr lang="en-US" dirty="0"/>
              <a: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113775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&lt;ANNIMATED&gt;</a:t>
            </a:r>
          </a:p>
          <a:p>
            <a:r>
              <a:rPr lang="en-US"/>
              <a:t>The Healthcare API for FHIR moves the burden of operation, maintenance, updates and compliance from the customer to Microsoft. </a:t>
            </a:r>
          </a:p>
          <a:p>
            <a:endParaRPr lang="en-US"/>
          </a:p>
          <a:p>
            <a:r>
              <a:rPr lang="en-US"/>
              <a:t>The Microsoft Healthcare APIs for fully managed Platform-as-a-Service offerings available in Azure (i.e. resources in the Azure Portal). </a:t>
            </a:r>
          </a:p>
        </p:txBody>
      </p:sp>
      <p:sp>
        <p:nvSpPr>
          <p:cNvPr id="4" name="Slide Number Placeholder 3"/>
          <p:cNvSpPr>
            <a:spLocks noGrp="1"/>
          </p:cNvSpPr>
          <p:nvPr>
            <p:ph type="sldNum" sz="quarter" idx="10"/>
          </p:nvPr>
        </p:nvSpPr>
        <p:spPr/>
        <p:txBody>
          <a:bodyPr/>
          <a:lstStyle/>
          <a:p>
            <a:fld id="{6FAD939A-10FF-410D-B544-104884549383}" type="slidenum">
              <a:rPr lang="en-US" smtClean="0"/>
              <a:t>15</a:t>
            </a:fld>
            <a:endParaRPr lang="en-US"/>
          </a:p>
        </p:txBody>
      </p:sp>
    </p:spTree>
    <p:extLst>
      <p:ext uri="{BB962C8B-B14F-4D97-AF65-F5344CB8AC3E}">
        <p14:creationId xmlns:p14="http://schemas.microsoft.com/office/powerpoint/2010/main" val="2450797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00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err="1">
                <a:solidFill>
                  <a:schemeClr val="tx1"/>
                </a:solidFill>
                <a:effectLst/>
                <a:latin typeface="+mn-lt"/>
                <a:ea typeface="+mn-ea"/>
                <a:cs typeface="+mn-cs"/>
              </a:rPr>
              <a:t>FhirDashboard</a:t>
            </a:r>
            <a:r>
              <a:rPr lang="en-US" sz="1600" b="1" kern="1200">
                <a:solidFill>
                  <a:schemeClr val="tx1"/>
                </a:solidFill>
                <a:effectLst/>
                <a:latin typeface="+mn-lt"/>
                <a:ea typeface="+mn-ea"/>
                <a:cs typeface="+mn-cs"/>
              </a:rPr>
              <a:t> URL: </a:t>
            </a:r>
            <a:r>
              <a:rPr lang="en-US" sz="1600" u="sng"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a:solidFill>
                  <a:schemeClr val="bg1"/>
                </a:solidFill>
                <a:effectLst/>
                <a:latin typeface="+mn-lt"/>
                <a:ea typeface="+mn-ea"/>
                <a:cs typeface="+mn-cs"/>
              </a:rPr>
              <a:t> (.NET WebApp) or </a:t>
            </a:r>
            <a:r>
              <a:rPr lang="en-US" sz="160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a:solidFill>
                  <a:schemeClr val="bg1"/>
                </a:solidFill>
                <a:latin typeface="+mn-lt"/>
              </a:rPr>
              <a:t> (JavaScript SPA app)</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User: </a:t>
            </a:r>
            <a:r>
              <a:rPr lang="en-US" sz="1600" u="none" kern="120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Password:</a:t>
            </a:r>
            <a:r>
              <a:rPr lang="en-US" sz="1600" kern="120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A824A-D552-445F-B335-54C09463F114}" type="slidenum">
              <a:rPr lang="en-US" smtClean="0"/>
              <a:t>17</a:t>
            </a:fld>
            <a:endParaRPr lang="en-US"/>
          </a:p>
        </p:txBody>
      </p:sp>
    </p:spTree>
    <p:extLst>
      <p:ext uri="{BB962C8B-B14F-4D97-AF65-F5344CB8AC3E}">
        <p14:creationId xmlns:p14="http://schemas.microsoft.com/office/powerpoint/2010/main" val="2441032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518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1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743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homeroom… where we take attendance and make all the announcements, say the pledge of allegiance, etc.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58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Bem</a:t>
            </a:r>
            <a:r>
              <a:rPr lang="en-US" dirty="0"/>
              <a:t> </a:t>
            </a:r>
            <a:r>
              <a:rPr lang="en-US" dirty="0" err="1"/>
              <a:t>vinda</a:t>
            </a:r>
            <a:r>
              <a:rPr lang="en-US" dirty="0"/>
              <a:t>!  </a:t>
            </a:r>
            <a:r>
              <a:rPr lang="en-US" dirty="0" err="1"/>
              <a:t>Bienvenidos</a:t>
            </a:r>
            <a:r>
              <a:rPr lang="en-US" dirty="0"/>
              <a:t>!  </a:t>
            </a:r>
          </a:p>
          <a:p>
            <a:endParaRPr lang="en-US" dirty="0"/>
          </a:p>
          <a:p>
            <a:r>
              <a:rPr lang="en-US" dirty="0"/>
              <a:t>Welcome to the OCP P20 Level UP! event</a:t>
            </a:r>
          </a:p>
          <a:p>
            <a:endParaRPr lang="pt-BR" dirty="0"/>
          </a:p>
          <a:p>
            <a:r>
              <a:rPr lang="pt-BR" dirty="0"/>
              <a:t>Olá! Meu nome é Peter Laudati</a:t>
            </a:r>
          </a:p>
          <a:p>
            <a:endParaRPr lang="pt-BR" dirty="0"/>
          </a:p>
          <a:p>
            <a:r>
              <a:rPr lang="pt-BR" dirty="0"/>
              <a:t>Eu sou djee Nova Jersey</a:t>
            </a:r>
          </a:p>
          <a:p>
            <a:endParaRPr lang="pt-BR" dirty="0"/>
          </a:p>
          <a:p>
            <a:r>
              <a:rPr lang="pt-BR" dirty="0"/>
              <a:t>Y por mis amigos de los otros paises, </a:t>
            </a:r>
          </a:p>
          <a:p>
            <a:endParaRPr lang="pt-BR" dirty="0"/>
          </a:p>
          <a:p>
            <a:r>
              <a:rPr lang="pt-BR" dirty="0"/>
              <a:t>Me llamo Peter.   Soy de Neuva Jersey, y yo vivo circa de Neuva York.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27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143925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a:t>
            </a:fld>
            <a:endParaRPr lang="en-US"/>
          </a:p>
        </p:txBody>
      </p:sp>
    </p:spTree>
    <p:extLst>
      <p:ext uri="{BB962C8B-B14F-4D97-AF65-F5344CB8AC3E}">
        <p14:creationId xmlns:p14="http://schemas.microsoft.com/office/powerpoint/2010/main" val="2438854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207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18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619073154"/>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2901300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877B-E871-49CD-81E3-94C43DE69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8DB4D2-8C58-4FAD-8ACC-C1C1A9E4A2FC}"/>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4" name="Footer Placeholder 3">
            <a:extLst>
              <a:ext uri="{FF2B5EF4-FFF2-40B4-BE49-F238E27FC236}">
                <a16:creationId xmlns:a16="http://schemas.microsoft.com/office/drawing/2014/main" id="{E6679779-39D0-4008-B8D7-4DEF29E515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D8ED63-F711-427C-B0B6-EAEEB6B69766}"/>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5575075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4ED391-F10B-438E-AEA6-E0DE610465BF}"/>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3" name="Footer Placeholder 2">
            <a:extLst>
              <a:ext uri="{FF2B5EF4-FFF2-40B4-BE49-F238E27FC236}">
                <a16:creationId xmlns:a16="http://schemas.microsoft.com/office/drawing/2014/main" id="{7100D905-24B2-4A22-A280-893D9A7D23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CFCB-0531-441F-B3C7-80763E9FE646}"/>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6941896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0BEA-D7F5-4DF9-BC6C-CF87C67C4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DCA5DD-001A-4293-BBCC-6C496F8D2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DED188-6642-4CD1-84ED-8776FFB91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70A34-D3E4-460F-A9D5-7062D6702DD0}"/>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6" name="Footer Placeholder 5">
            <a:extLst>
              <a:ext uri="{FF2B5EF4-FFF2-40B4-BE49-F238E27FC236}">
                <a16:creationId xmlns:a16="http://schemas.microsoft.com/office/drawing/2014/main" id="{B125432C-DA09-4E6E-9133-C26B46E47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AA7AF-C015-414D-B68D-5D9C54E62D32}"/>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1900098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784A-EB28-46F3-8A56-7720212A91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575F9A-020A-4C18-8237-DB019676FE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68AB67-0C2F-4169-AED3-BC48337ED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29568-F750-458B-B2EF-405CE72DED6B}"/>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6" name="Footer Placeholder 5">
            <a:extLst>
              <a:ext uri="{FF2B5EF4-FFF2-40B4-BE49-F238E27FC236}">
                <a16:creationId xmlns:a16="http://schemas.microsoft.com/office/drawing/2014/main" id="{5175994F-961D-4249-84AF-3BAD5FD60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9A020C-8428-4AF2-BFFE-25C7EA634F2B}"/>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42591389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AA68-8F37-4AA5-A5CE-086D4F70C1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5FCCDC-2EE4-4987-ABDA-43E78B037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F9AE1-107B-4594-85A1-B37849F61D30}"/>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EE4600E0-DE7D-40DD-9428-7D5E11D92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718DC-5CC4-41C1-8A15-BFD6B097A7BD}"/>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8736801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F9F8C-4148-4AAA-90DA-1F17B5B233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FEAD7-177B-4670-948F-F4ADDB98D0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0EDEC-9326-4AE0-990C-330CDC680F1F}"/>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23C9678F-DC13-4C00-9C59-56528B8D4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FE37E-1DC3-4026-9828-39660D824DAA}"/>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46985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931482"/>
            <a:ext cx="5265119" cy="2003625"/>
          </a:xfrm>
        </p:spPr>
        <p:txBody>
          <a:bodyPr/>
          <a:lstStyle>
            <a:lvl1pPr marL="0" indent="0">
              <a:spcAft>
                <a:spcPts val="1800"/>
              </a:spcAft>
              <a:buNone/>
              <a:defRPr sz="2400" spc="0" baseline="0">
                <a:solidFill>
                  <a:schemeClr val="bg1"/>
                </a:solidFill>
                <a:latin typeface="+mn-lt"/>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0" baseline="0">
                <a:solidFill>
                  <a:schemeClr val="bg1"/>
                </a:solidFill>
              </a:defRPr>
            </a:lvl3pPr>
            <a:lvl4pPr marL="914400" indent="-228600" defTabSz="762000">
              <a:buClr>
                <a:schemeClr val="tx2"/>
              </a:buClr>
              <a:defRPr spc="0" baseline="0">
                <a:solidFill>
                  <a:schemeClr val="bg1"/>
                </a:solidFill>
              </a:defRPr>
            </a:lvl4pPr>
            <a:lvl5pPr marL="1258888" indent="-228600" defTabSz="762000">
              <a:buClr>
                <a:schemeClr val="tx2"/>
              </a:buClr>
              <a:defRPr spc="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sz="4000" spc="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p:nvSpPr>
        <p:spPr>
          <a:xfrm>
            <a:off x="6096000" y="1"/>
            <a:ext cx="6095999"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70538"/>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FB4F4B-55BF-4097-AFEB-EC32EFE88448}"/>
              </a:ext>
            </a:extLst>
          </p:cNvPr>
          <p:cNvSpPr>
            <a:spLocks noGrp="1"/>
          </p:cNvSpPr>
          <p:nvPr>
            <p:ph type="ftr" sz="quarter" idx="10"/>
          </p:nvPr>
        </p:nvSpPr>
        <p:spPr/>
        <p:txBody>
          <a:bodyPr/>
          <a:lstStyle/>
          <a:p>
            <a:r>
              <a:rPr lang="en-US"/>
              <a:t>MICROSOFT CONFIDENTIAL - SHARED UNDER NDA</a:t>
            </a:r>
          </a:p>
        </p:txBody>
      </p:sp>
      <p:sp>
        <p:nvSpPr>
          <p:cNvPr id="4" name="Date Placeholder 3">
            <a:extLst>
              <a:ext uri="{FF2B5EF4-FFF2-40B4-BE49-F238E27FC236}">
                <a16:creationId xmlns:a16="http://schemas.microsoft.com/office/drawing/2014/main" id="{617833D1-7EE3-45CB-8F58-47F7DC290627}"/>
              </a:ext>
            </a:extLst>
          </p:cNvPr>
          <p:cNvSpPr>
            <a:spLocks noGrp="1"/>
          </p:cNvSpPr>
          <p:nvPr>
            <p:ph type="dt" sz="half" idx="11"/>
          </p:nvPr>
        </p:nvSpPr>
        <p:spPr/>
        <p:txBody>
          <a:bodyPr/>
          <a:lstStyle/>
          <a:p>
            <a:fld id="{1B98BE84-AB94-4972-B946-4DA45C6126C9}" type="datetime1">
              <a:rPr lang="en-US" smtClean="0"/>
              <a:t>10/30/2020</a:t>
            </a:fld>
            <a:endParaRPr lang="en-US"/>
          </a:p>
        </p:txBody>
      </p:sp>
      <p:sp>
        <p:nvSpPr>
          <p:cNvPr id="5" name="Slide Number Placeholder 4">
            <a:extLst>
              <a:ext uri="{FF2B5EF4-FFF2-40B4-BE49-F238E27FC236}">
                <a16:creationId xmlns:a16="http://schemas.microsoft.com/office/drawing/2014/main" id="{7A0323B2-6BDF-48FC-8625-07AB7E6811D1}"/>
              </a:ext>
            </a:extLst>
          </p:cNvPr>
          <p:cNvSpPr>
            <a:spLocks noGrp="1"/>
          </p:cNvSpPr>
          <p:nvPr>
            <p:ph type="sldNum" sz="quarter" idx="12"/>
          </p:nvPr>
        </p:nvSpPr>
        <p:spPr/>
        <p:txBody>
          <a:bodyPr/>
          <a:lstStyle/>
          <a:p>
            <a:fld id="{CA8D9AD5-F248-4919-864A-CFD76CC027D6}" type="slidenum">
              <a:rPr lang="en-US" smtClean="0"/>
              <a:pPr/>
              <a:t>‹#›</a:t>
            </a:fld>
            <a:endParaRPr lang="en-US"/>
          </a:p>
        </p:txBody>
      </p:sp>
      <p:sp>
        <p:nvSpPr>
          <p:cNvPr id="6" name="Rectangle 5">
            <a:extLst>
              <a:ext uri="{FF2B5EF4-FFF2-40B4-BE49-F238E27FC236}">
                <a16:creationId xmlns:a16="http://schemas.microsoft.com/office/drawing/2014/main" id="{A720BD60-1C5F-4E96-BA9A-2B44E47CEE8F}"/>
              </a:ext>
            </a:extLst>
          </p:cNvPr>
          <p:cNvSpPr/>
          <p:nvPr userDrawn="1"/>
        </p:nvSpPr>
        <p:spPr bwMode="auto">
          <a:xfrm>
            <a:off x="865" y="487"/>
            <a:ext cx="12190271" cy="11699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5711F91-7290-4CDC-A9CF-98EA3EB05BAB}"/>
              </a:ext>
            </a:extLst>
          </p:cNvPr>
          <p:cNvSpPr>
            <a:spLocks noGrp="1"/>
          </p:cNvSpPr>
          <p:nvPr>
            <p:ph type="title"/>
          </p:nvPr>
        </p:nvSpPr>
        <p:spPr>
          <a:xfrm>
            <a:off x="1516380" y="0"/>
            <a:ext cx="10073640" cy="1170484"/>
          </a:xfrm>
        </p:spPr>
        <p:txBody>
          <a:bodyPr anchor="ctr"/>
          <a:lstStyle>
            <a:lvl1pPr>
              <a:defRPr sz="40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26C16F-AF85-496B-87FB-40FA232BCC0D}"/>
              </a:ext>
            </a:extLst>
          </p:cNvPr>
          <p:cNvSpPr>
            <a:spLocks noGrp="1"/>
          </p:cNvSpPr>
          <p:nvPr>
            <p:ph sz="quarter" idx="13"/>
          </p:nvPr>
        </p:nvSpPr>
        <p:spPr>
          <a:xfrm>
            <a:off x="617220" y="1607820"/>
            <a:ext cx="10972800" cy="2154436"/>
          </a:xfrm>
        </p:spPr>
        <p:txBody>
          <a:bodyPr/>
          <a:lstStyle>
            <a:lvl1pPr>
              <a:defRPr sz="32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9315E74D-2435-A44F-AC0C-C89970535C1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980" y="128042"/>
            <a:ext cx="914400" cy="914400"/>
          </a:xfrm>
          <a:prstGeom prst="rect">
            <a:avLst/>
          </a:prstGeom>
        </p:spPr>
      </p:pic>
    </p:spTree>
    <p:extLst>
      <p:ext uri="{BB962C8B-B14F-4D97-AF65-F5344CB8AC3E}">
        <p14:creationId xmlns:p14="http://schemas.microsoft.com/office/powerpoint/2010/main" val="39261436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87392"/>
      </p:ext>
    </p:extLst>
  </p:cSld>
  <p:clrMapOvr>
    <a:masterClrMapping/>
  </p:clrMapOvr>
  <p:transition>
    <p:fade/>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89092470"/>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43575"/>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776998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4426547"/>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solidFill>
                  <a:schemeClr val="bg1"/>
                </a:solidFill>
                <a:effectLst/>
                <a:latin typeface="+mj-lt"/>
                <a:ea typeface="+mn-ea"/>
                <a:cs typeface="Segoe UI" pitchFamily="34" charset="0"/>
              </a:defRPr>
            </a:lvl1pPr>
          </a:lstStyle>
          <a:p>
            <a:r>
              <a:rPr lang="en-US"/>
              <a:t>Demo title</a:t>
            </a:r>
          </a:p>
        </p:txBody>
      </p:sp>
      <p:sp>
        <p:nvSpPr>
          <p:cNvPr id="2" name="Rectangle 1"/>
          <p:cNvSpPr/>
          <p:nvPr/>
        </p:nvSpPr>
        <p:spPr>
          <a:xfrm>
            <a:off x="5307162" y="2499758"/>
            <a:ext cx="1577676" cy="584775"/>
          </a:xfrm>
          <a:prstGeom prst="rect">
            <a:avLst/>
          </a:prstGeom>
        </p:spPr>
        <p:txBody>
          <a:bodyPr wrap="none">
            <a:spAutoFit/>
          </a:bodyPr>
          <a:lstStyle/>
          <a:p>
            <a:pPr algn="ctr">
              <a:spcBef>
                <a:spcPts val="1200"/>
              </a:spcBef>
              <a:defRPr/>
            </a:pPr>
            <a:r>
              <a:rPr lang="en-US" sz="3200" cap="all" spc="500">
                <a:solidFill>
                  <a:srgbClr val="FFFFFF"/>
                </a:solidFill>
                <a:latin typeface="+mj-lt"/>
                <a:ea typeface="Segoe UI Semilight" charset="0"/>
                <a:cs typeface="Segoe UI Semilight" charset="0"/>
              </a:rPr>
              <a:t>DEMO</a:t>
            </a:r>
          </a:p>
        </p:txBody>
      </p:sp>
    </p:spTree>
    <p:extLst>
      <p:ext uri="{BB962C8B-B14F-4D97-AF65-F5344CB8AC3E}">
        <p14:creationId xmlns:p14="http://schemas.microsoft.com/office/powerpoint/2010/main" val="50879263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796884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2"/>
                    </a:gs>
                    <a:gs pos="99000">
                      <a:schemeClr val="tx2"/>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17998"/>
      </p:ext>
    </p:extLst>
  </p:cSld>
  <p:clrMapOvr>
    <a:masterClrMapping/>
  </p:clrMapOvr>
  <p:transition>
    <p:fade/>
  </p:transition>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2516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950783475"/>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428962406"/>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4931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532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10/30/2020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9993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B8242-0D87-254E-AFCE-C33DF45BF4E5}"/>
              </a:ext>
            </a:extLst>
          </p:cNvPr>
          <p:cNvPicPr>
            <a:picLocks noChangeAspect="1"/>
          </p:cNvPicPr>
          <p:nvPr userDrawn="1"/>
        </p:nvPicPr>
        <p:blipFill rotWithShape="1">
          <a:blip r:embed="rId2"/>
          <a:srcRect l="5756" r="4683"/>
          <a:stretch/>
        </p:blipFill>
        <p:spPr>
          <a:xfrm>
            <a:off x="-1" y="0"/>
            <a:ext cx="12192001" cy="6932428"/>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3883937" y="149386"/>
            <a:ext cx="7722846" cy="553998"/>
          </a:xfrm>
        </p:spPr>
        <p:txBody>
          <a:bodyPr/>
          <a:lstStyle>
            <a:lvl1pPr algn="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82493181"/>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9E9D4-14E4-1342-8DBC-27BC4E7FED9A}"/>
              </a:ext>
            </a:extLst>
          </p:cNvPr>
          <p:cNvPicPr>
            <a:picLocks noChangeAspect="1"/>
          </p:cNvPicPr>
          <p:nvPr userDrawn="1"/>
        </p:nvPicPr>
        <p:blipFill>
          <a:blip r:embed="rId2"/>
          <a:stretch>
            <a:fillRect/>
          </a:stretch>
        </p:blipFill>
        <p:spPr>
          <a:xfrm>
            <a:off x="0" y="0"/>
            <a:ext cx="12192000" cy="6875068"/>
          </a:xfrm>
          <a:prstGeom prst="rect">
            <a:avLst/>
          </a:prstGeom>
        </p:spPr>
      </p:pic>
    </p:spTree>
    <p:extLst>
      <p:ext uri="{BB962C8B-B14F-4D97-AF65-F5344CB8AC3E}">
        <p14:creationId xmlns:p14="http://schemas.microsoft.com/office/powerpoint/2010/main" val="20604480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9966418"/>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88119786"/>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1"/>
                    </a:gs>
                    <a:gs pos="99000">
                      <a:schemeClr val="tx1"/>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4871"/>
      </p:ext>
    </p:extLst>
  </p:cSld>
  <p:clrMapOvr>
    <a:masterClrMapping/>
  </p:clrMapOvr>
  <p:transition>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p:txBody>
          <a:bodyPr/>
          <a:lstStyle>
            <a:lvl1pPr algn="l" defTabSz="914367" rtl="0" eaLnBrk="1" latinLnBrk="0" hangingPunct="1">
              <a:lnSpc>
                <a:spcPct val="90000"/>
              </a:lnSpc>
              <a:spcBef>
                <a:spcPct val="0"/>
              </a:spcBef>
              <a:buNone/>
              <a:defRPr lang="en-US" sz="4400" b="0" kern="1200" cap="none" spc="-150" baseline="0" dirty="0">
                <a:ln w="3175">
                  <a:noFill/>
                </a:ln>
                <a:solidFill>
                  <a:schemeClr val="tx1">
                    <a:lumMod val="50000"/>
                  </a:schemeClr>
                </a:solidFill>
                <a:effectLst/>
                <a:latin typeface="+mj-lt"/>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002997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45883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201475195"/>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56570490"/>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3136222"/>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3716208"/>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0956066"/>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4337971"/>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412300"/>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1916191"/>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128413"/>
      </p:ext>
    </p:extLst>
  </p:cSld>
  <p:clrMapOvr>
    <a:masterClrMapping/>
  </p:clrMapOvr>
  <p:transition>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4574795"/>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2779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007804713"/>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94857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23422890"/>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3159949"/>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62883775"/>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9491974"/>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614834"/>
      </p:ext>
    </p:extLst>
  </p:cSld>
  <p:clrMapOvr>
    <a:masterClrMapping/>
  </p:clrMapOvr>
  <p:transition>
    <p:fade/>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1379373"/>
      </p:ext>
    </p:extLst>
  </p:cSld>
  <p:clrMapOvr>
    <a:masterClrMapping/>
  </p:clrMapOvr>
  <p:transition>
    <p:fade/>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822309"/>
      </p:ext>
    </p:extLst>
  </p:cSld>
  <p:clrMapOvr>
    <a:masterClrMapping/>
  </p:clrMapOvr>
  <p:transition>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946559806"/>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10/30/2020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27608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613922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388072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56120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00896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47543196"/>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10/30/2020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05811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588075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0504248"/>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64553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6689058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07590348"/>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363649984"/>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52552439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3305614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4255972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91160999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561901953"/>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33080160"/>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354726339"/>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040866430"/>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3769295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98091871"/>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66222353"/>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957436614"/>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3850125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1602386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59009569"/>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091550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7383802"/>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32371877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14347667"/>
      </p:ext>
    </p:extLst>
  </p:cSld>
  <p:clrMapOvr>
    <a:masterClrMapping/>
  </p:clrMapOvr>
  <p:transition>
    <p:fade/>
  </p:transition>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6380739"/>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1225942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91788563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69063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3739428"/>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9169561"/>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71300"/>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443507325"/>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669059"/>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222087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809266154"/>
      </p:ext>
    </p:extLst>
  </p:cSld>
  <p:clrMapOvr>
    <a:masterClrMapping/>
  </p:clrMapOvr>
  <p:transition>
    <p:fade/>
  </p:transition>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51603953"/>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693344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1951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10/30/2020</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4157386624"/>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10/30/2020</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533968489"/>
      </p:ext>
    </p:extLst>
  </p:cSld>
  <p:clrMapOvr>
    <a:masterClrMapping/>
  </p:clrMapOvr>
  <p:transition spd="slow">
    <p:push dir="u"/>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E4DE-1AD0-4A5B-8689-5D5BAB458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1B19DE-65EF-42DA-84BF-10511C7A0A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B652FA-0C3F-4CC9-991A-A456F64E4811}"/>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CA80210D-CEDB-42D7-BEB0-6B92DE80A4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35677-0426-4A0F-B201-FAB65B2A13D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23178195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3235-1116-4421-A9D2-8F7101EC25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91AC7-0E43-4123-A579-0E78F6CDC7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09802-4068-43FC-B716-CA49658ED9D2}"/>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19829742-7774-470A-9F82-2DB7A01F78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379BA1-2C57-4D14-B747-40D22D3CD57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31424958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FB52-CA24-40B7-BE09-7BFAEE556B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F36293-243F-4FAF-9429-01C2AE1DB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DC2B65-4E43-42A0-B2C3-8D6B3F528858}"/>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B262D686-3054-4B56-88C6-379F241B0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CDD6D-7B52-495E-A2BB-F18007657EA2}"/>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94030530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EF96-8CD7-4988-9E4A-0E28CEC77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6D1DA0-AF24-418E-9687-256E4FDB69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669AB9-4F51-4A1A-9E94-E628DEF7FB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70D5C5-DE7E-4C1E-933C-BA30804466BF}"/>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6" name="Footer Placeholder 5">
            <a:extLst>
              <a:ext uri="{FF2B5EF4-FFF2-40B4-BE49-F238E27FC236}">
                <a16:creationId xmlns:a16="http://schemas.microsoft.com/office/drawing/2014/main" id="{0BD2E3C9-CDC6-46AE-8C40-49BEF143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DA9C1-385F-4627-BA93-1FF6B0343B2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78710509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CF79-8758-45FF-8F4D-57CAD5BF26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27E555-1341-4770-9257-750DD4DE11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B508B4-CA6F-4F99-9872-D948ACAF5E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286D9E-849C-4DD5-AF84-3873758FBE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111BE7-9E2F-4130-A4CD-1C1473AFD5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289EE2-AE53-455E-A0D1-5C989F6FFDD3}"/>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8" name="Footer Placeholder 7">
            <a:extLst>
              <a:ext uri="{FF2B5EF4-FFF2-40B4-BE49-F238E27FC236}">
                <a16:creationId xmlns:a16="http://schemas.microsoft.com/office/drawing/2014/main" id="{8D0FD6F9-3749-4E23-8E00-502B1A9F78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4682BA-37F6-4E43-A653-0F5F664118EB}"/>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2166096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image" Target="../media/image8.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theme" Target="../theme/theme2.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image" Target="../media/image18.emf"/><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theme" Target="../theme/theme3.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8" Type="http://schemas.openxmlformats.org/officeDocument/2006/relationships/slideLayout" Target="../slideLayouts/slideLayout66.xml"/><Relationship Id="rId3"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theme" Target="../theme/theme4.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346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7" r:id="rId4"/>
    <p:sldLayoutId id="2147483668" r:id="rId5"/>
    <p:sldLayoutId id="2147483671" r:id="rId6"/>
    <p:sldLayoutId id="2147483672" r:id="rId7"/>
    <p:sldLayoutId id="2147483673" r:id="rId8"/>
    <p:sldLayoutId id="2147483674" r:id="rId9"/>
    <p:sldLayoutId id="2147483675" r:id="rId10"/>
    <p:sldLayoutId id="2147483676" r:id="rId11"/>
    <p:sldLayoutId id="2147483688" r:id="rId12"/>
    <p:sldLayoutId id="2147483684" r:id="rId13"/>
    <p:sldLayoutId id="2147483681" r:id="rId14"/>
    <p:sldLayoutId id="2147483682" r:id="rId15"/>
    <p:sldLayoutId id="2147483680" r:id="rId16"/>
    <p:sldLayoutId id="2147483679" r:id="rId17"/>
    <p:sldLayoutId id="2147483677" r:id="rId18"/>
    <p:sldLayoutId id="2147483678" r:id="rId19"/>
    <p:sldLayoutId id="2147483683" r:id="rId20"/>
    <p:sldLayoutId id="2147483685" r:id="rId21"/>
    <p:sldLayoutId id="2147483686" r:id="rId22"/>
    <p:sldLayoutId id="2147483687" r:id="rId23"/>
    <p:sldLayoutId id="2147484189" r:id="rId24"/>
    <p:sldLayoutId id="2147484190" r:id="rId25"/>
    <p:sldLayoutId id="2147484193" r:id="rId26"/>
    <p:sldLayoutId id="2147484188" r:id="rId27"/>
    <p:sldLayoutId id="2147484194" r:id="rId28"/>
    <p:sldLayoutId id="2147484195" r:id="rId29"/>
    <p:sldLayoutId id="2147484196" r:id="rId30"/>
    <p:sldLayoutId id="2147484198" r:id="rId31"/>
  </p:sldLayoutIdLst>
  <p:transition>
    <p:fade/>
  </p:transition>
  <p:hf hdr="0"/>
  <p:txStyles>
    <p:titleStyle>
      <a:lvl1pPr algn="l" defTabSz="914367" rtl="0" eaLnBrk="1" latinLnBrk="0" hangingPunct="1">
        <a:lnSpc>
          <a:spcPct val="90000"/>
        </a:lnSpc>
        <a:spcBef>
          <a:spcPct val="0"/>
        </a:spcBef>
        <a:buNone/>
        <a:defRPr lang="en-US" sz="2800" b="0" kern="1200" cap="none" spc="0" baseline="0" dirty="0">
          <a:ln w="3175">
            <a:noFill/>
          </a:ln>
          <a:solidFill>
            <a:schemeClr val="tx2"/>
          </a:solidFill>
          <a:effectLst/>
          <a:latin typeface="+mj-lt"/>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40553885"/>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2" r:id="rId22"/>
    <p:sldLayoutId id="2147484225" r:id="rId23"/>
    <p:sldLayoutId id="2147484229" r:id="rId24"/>
    <p:sldLayoutId id="2147484231" r:id="rId25"/>
    <p:sldLayoutId id="2147484270" r:id="rId26"/>
    <p:sldLayoutId id="2147484271" r:id="rId27"/>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734951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9BF32-4BF1-4F4B-BBD8-28B5508D8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261F95-8DD7-48F7-A199-12EFE15AEB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B44BD-501C-4A9E-98CD-81C11C6FB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4C50F92D-5068-4C50-B394-8C9D39C8BC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824FBE-C993-4ABA-B23C-03CF99D0B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77EBE-C4BF-4175-B0E2-34AA1D40D7A7}" type="slidenum">
              <a:rPr lang="en-US" smtClean="0"/>
              <a:t>‹#›</a:t>
            </a:fld>
            <a:endParaRPr lang="en-US"/>
          </a:p>
        </p:txBody>
      </p:sp>
    </p:spTree>
    <p:extLst>
      <p:ext uri="{BB962C8B-B14F-4D97-AF65-F5344CB8AC3E}">
        <p14:creationId xmlns:p14="http://schemas.microsoft.com/office/powerpoint/2010/main" val="1142564216"/>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51.xml"/><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7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5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26" Type="http://schemas.openxmlformats.org/officeDocument/2006/relationships/image" Target="../media/image73.sv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11.xml"/><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Layout" Target="../slideLayouts/slideLayout53.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71.sv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9.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tiff"/><Relationship Id="rId1" Type="http://schemas.openxmlformats.org/officeDocument/2006/relationships/slideLayout" Target="../slideLayouts/slideLayout53.xml"/><Relationship Id="rId4" Type="http://schemas.openxmlformats.org/officeDocument/2006/relationships/image" Target="../media/image75.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3.xml"/><Relationship Id="rId5" Type="http://schemas.openxmlformats.org/officeDocument/2006/relationships/image" Target="../media/image76.png"/><Relationship Id="rId4" Type="http://schemas.openxmlformats.org/officeDocument/2006/relationships/image" Target="../media/image75.svg"/></Relationships>
</file>

<file path=ppt/slides/_rels/slide16.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18" Type="http://schemas.openxmlformats.org/officeDocument/2006/relationships/image" Target="../media/image92.svg"/><Relationship Id="rId3" Type="http://schemas.openxmlformats.org/officeDocument/2006/relationships/image" Target="../media/image77.png"/><Relationship Id="rId21" Type="http://schemas.openxmlformats.org/officeDocument/2006/relationships/image" Target="../media/image94.png"/><Relationship Id="rId7" Type="http://schemas.openxmlformats.org/officeDocument/2006/relationships/image" Target="../media/image81.png"/><Relationship Id="rId12" Type="http://schemas.openxmlformats.org/officeDocument/2006/relationships/image" Target="../media/image86.svg"/><Relationship Id="rId17" Type="http://schemas.openxmlformats.org/officeDocument/2006/relationships/image" Target="../media/image91.png"/><Relationship Id="rId2" Type="http://schemas.openxmlformats.org/officeDocument/2006/relationships/notesSlide" Target="../notesSlides/notesSlide13.xml"/><Relationship Id="rId16" Type="http://schemas.openxmlformats.org/officeDocument/2006/relationships/image" Target="../media/image90.svg"/><Relationship Id="rId20" Type="http://schemas.microsoft.com/office/2007/relationships/hdphoto" Target="../media/hdphoto2.wdp"/><Relationship Id="rId1" Type="http://schemas.openxmlformats.org/officeDocument/2006/relationships/slideLayout" Target="../slideLayouts/slideLayout88.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6.tiff"/><Relationship Id="rId10" Type="http://schemas.openxmlformats.org/officeDocument/2006/relationships/image" Target="../media/image84.svg"/><Relationship Id="rId19" Type="http://schemas.openxmlformats.org/officeDocument/2006/relationships/image" Target="../media/image93.pn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 Id="rId22" Type="http://schemas.openxmlformats.org/officeDocument/2006/relationships/image" Target="../media/image95.svg"/></Relationships>
</file>

<file path=ppt/slides/_rels/slide17.xml.rels><?xml version="1.0" encoding="UTF-8" standalone="yes"?>
<Relationships xmlns="http://schemas.openxmlformats.org/package/2006/relationships"><Relationship Id="rId3" Type="http://schemas.openxmlformats.org/officeDocument/2006/relationships/hyperlink" Target="http://github.com/Microsoft/fhir-server-samples" TargetMode="External"/><Relationship Id="rId2" Type="http://schemas.openxmlformats.org/officeDocument/2006/relationships/notesSlide" Target="../notesSlides/notesSlide14.xml"/><Relationship Id="rId1" Type="http://schemas.openxmlformats.org/officeDocument/2006/relationships/slideLayout" Target="../slideLayouts/slideLayout56.xml"/><Relationship Id="rId4" Type="http://schemas.openxmlformats.org/officeDocument/2006/relationships/image" Target="../media/image97.tiff"/></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95.xml"/><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95.xml"/><Relationship Id="rId4" Type="http://schemas.openxmlformats.org/officeDocument/2006/relationships/image" Target="../media/image10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windows/wsl/install-win10" TargetMode="External"/><Relationship Id="rId7" Type="http://schemas.openxmlformats.org/officeDocument/2006/relationships/hyperlink" Target="https://docs.npmjs.com/downloading-and-installing-node-js-and-npm" TargetMode="External"/><Relationship Id="rId2" Type="http://schemas.openxmlformats.org/officeDocument/2006/relationships/notesSlide" Target="../notesSlides/notesSlide6.xml"/><Relationship Id="rId1" Type="http://schemas.openxmlformats.org/officeDocument/2006/relationships/slideLayout" Target="../slideLayouts/slideLayout58.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urerm-ps?view=azurermps-5.4.0" TargetMode="External"/><Relationship Id="rId4" Type="http://schemas.openxmlformats.org/officeDocument/2006/relationships/hyperlink" Target="https://docs.microsoft.com/en-us/cli/azure/install-azure-cli"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8.xml"/><Relationship Id="rId1" Type="http://schemas.openxmlformats.org/officeDocument/2006/relationships/slideLayout" Target="../slideLayouts/slideLayout7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generated with high confidence">
            <a:extLst>
              <a:ext uri="{FF2B5EF4-FFF2-40B4-BE49-F238E27FC236}">
                <a16:creationId xmlns:a16="http://schemas.microsoft.com/office/drawing/2014/main" id="{202A1D92-F188-4C00-9F7A-D9DCE5D49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14" y="1234917"/>
            <a:ext cx="6558076" cy="5298469"/>
          </a:xfrm>
          <a:prstGeom prst="rect">
            <a:avLst/>
          </a:prstGeom>
        </p:spPr>
      </p:pic>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5400" dirty="0">
                <a:solidFill>
                  <a:srgbClr val="002060"/>
                </a:solidFill>
                <a:latin typeface="Segoe UI Light" panose="020B0502040204020203" pitchFamily="34" charset="0"/>
                <a:cs typeface="Segoe UI Light" panose="020B0502040204020203" pitchFamily="34" charset="0"/>
              </a:rPr>
              <a:t>WTH Event-driven FHIR Patient Search</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1510938"/>
            <a:ext cx="10515600" cy="1839414"/>
          </a:xfrm>
        </p:spPr>
        <p:txBody>
          <a:bodyPr/>
          <a:lstStyle/>
          <a:p>
            <a:pPr marL="0" indent="0" algn="ctr">
              <a:buNone/>
            </a:pPr>
            <a:r>
              <a:rPr lang="en-US" sz="4000" b="1" dirty="0">
                <a:solidFill>
                  <a:srgbClr val="FFC000"/>
                </a:solidFill>
                <a:latin typeface="Segoe UI Light" panose="020B0502040204020203" pitchFamily="34" charset="0"/>
                <a:cs typeface="Segoe UI Light" panose="020B0502040204020203" pitchFamily="34" charset="0"/>
              </a:rPr>
              <a:t>Azure Serverless</a:t>
            </a:r>
          </a:p>
          <a:p>
            <a:pPr marL="0" indent="0" algn="ctr">
              <a:buNone/>
            </a:pPr>
            <a:r>
              <a:rPr lang="en-US" sz="2000" dirty="0">
                <a:solidFill>
                  <a:srgbClr val="FFC000"/>
                </a:solidFill>
                <a:latin typeface="Segoe UI Light" panose="020B0502040204020203" pitchFamily="34" charset="0"/>
                <a:cs typeface="Segoe UI Light" panose="020B0502040204020203" pitchFamily="34" charset="0"/>
              </a:rPr>
              <a:t>Functions, Event Hubs, Cosmos DB, FHIR and more…</a:t>
            </a:r>
            <a:endParaRPr lang="en-US" sz="2400" dirty="0">
              <a:solidFill>
                <a:srgbClr val="FFC000"/>
              </a:solidFill>
              <a:latin typeface="Segoe UI Light" panose="020B0502040204020203" pitchFamily="34" charset="0"/>
              <a:cs typeface="Segoe UI Light" panose="020B0502040204020203" pitchFamily="34" charset="0"/>
            </a:endParaRP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[your hack dates]</a:t>
            </a: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4"/>
          <a:stretch>
            <a:fillRect/>
          </a:stretch>
        </p:blipFill>
        <p:spPr>
          <a:xfrm>
            <a:off x="3125492" y="3288342"/>
            <a:ext cx="5761006" cy="3245044"/>
          </a:xfrm>
          <a:prstGeom prst="rect">
            <a:avLst/>
          </a:prstGeom>
        </p:spPr>
      </p:pic>
      <p:sp>
        <p:nvSpPr>
          <p:cNvPr id="4" name="TextBox 3">
            <a:extLst>
              <a:ext uri="{FF2B5EF4-FFF2-40B4-BE49-F238E27FC236}">
                <a16:creationId xmlns:a16="http://schemas.microsoft.com/office/drawing/2014/main" id="{D04935BD-9319-46AC-9F85-787773919281}"/>
              </a:ext>
            </a:extLst>
          </p:cNvPr>
          <p:cNvSpPr txBox="1"/>
          <p:nvPr/>
        </p:nvSpPr>
        <p:spPr>
          <a:xfrm>
            <a:off x="9071391" y="3939136"/>
            <a:ext cx="3070774" cy="1508105"/>
          </a:xfrm>
          <a:prstGeom prst="rect">
            <a:avLst/>
          </a:prstGeom>
          <a:noFill/>
        </p:spPr>
        <p:txBody>
          <a:bodyPr wrap="square" rtlCol="0">
            <a:spAutoFit/>
          </a:bodyPr>
          <a:lstStyle/>
          <a:p>
            <a:r>
              <a:rPr lang="en-US" sz="2400" b="1" dirty="0">
                <a:solidFill>
                  <a:srgbClr val="00B050"/>
                </a:solidFill>
              </a:rPr>
              <a:t>Richard Liang</a:t>
            </a:r>
          </a:p>
          <a:p>
            <a:r>
              <a:rPr lang="en-US" sz="2400" b="1" dirty="0">
                <a:solidFill>
                  <a:srgbClr val="00B050"/>
                </a:solidFill>
              </a:rPr>
              <a:t>Peter Laudati</a:t>
            </a:r>
          </a:p>
          <a:p>
            <a:r>
              <a:rPr lang="en-US" sz="2400" b="1" dirty="0">
                <a:solidFill>
                  <a:srgbClr val="00B050"/>
                </a:solidFill>
              </a:rPr>
              <a:t>Gino Filicetti</a:t>
            </a:r>
          </a:p>
          <a:p>
            <a:r>
              <a:rPr lang="en-US" sz="2000" dirty="0">
                <a:solidFill>
                  <a:srgbClr val="FFC000"/>
                </a:solidFill>
              </a:rPr>
              <a:t>Cloud Solution Architects</a:t>
            </a:r>
            <a:endParaRPr lang="en-US" dirty="0"/>
          </a:p>
        </p:txBody>
      </p:sp>
    </p:spTree>
    <p:extLst>
      <p:ext uri="{BB962C8B-B14F-4D97-AF65-F5344CB8AC3E}">
        <p14:creationId xmlns:p14="http://schemas.microsoft.com/office/powerpoint/2010/main" val="114896460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0771-036E-F34D-99AE-913CFEE9D73F}"/>
              </a:ext>
            </a:extLst>
          </p:cNvPr>
          <p:cNvSpPr>
            <a:spLocks noGrp="1"/>
          </p:cNvSpPr>
          <p:nvPr>
            <p:ph type="title"/>
          </p:nvPr>
        </p:nvSpPr>
        <p:spPr>
          <a:xfrm>
            <a:off x="455995" y="620428"/>
            <a:ext cx="11306469" cy="403137"/>
          </a:xfrm>
        </p:spPr>
        <p:txBody>
          <a:bodyPr/>
          <a:lstStyle/>
          <a:p>
            <a:r>
              <a:rPr lang="en-US" sz="3200"/>
              <a:t>Unblock healthcare innovation with health data interoperability</a:t>
            </a:r>
          </a:p>
        </p:txBody>
      </p:sp>
      <p:sp>
        <p:nvSpPr>
          <p:cNvPr id="4" name="Rectangle 3">
            <a:extLst>
              <a:ext uri="{FF2B5EF4-FFF2-40B4-BE49-F238E27FC236}">
                <a16:creationId xmlns:a16="http://schemas.microsoft.com/office/drawing/2014/main" id="{E84A5150-D0E9-5E40-945D-850301B00DF0}"/>
              </a:ext>
            </a:extLst>
          </p:cNvPr>
          <p:cNvSpPr/>
          <p:nvPr/>
        </p:nvSpPr>
        <p:spPr bwMode="auto">
          <a:xfrm>
            <a:off x="816756" y="2329742"/>
            <a:ext cx="10676629" cy="2579752"/>
          </a:xfrm>
          <a:prstGeom prst="rect">
            <a:avLst/>
          </a:prstGeom>
          <a:noFill/>
          <a:ln w="12700">
            <a:solidFill>
              <a:schemeClr val="bg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err="1"/>
          </a:p>
        </p:txBody>
      </p:sp>
      <p:sp>
        <p:nvSpPr>
          <p:cNvPr id="5" name="Rectangle 71">
            <a:extLst>
              <a:ext uri="{FF2B5EF4-FFF2-40B4-BE49-F238E27FC236}">
                <a16:creationId xmlns:a16="http://schemas.microsoft.com/office/drawing/2014/main" id="{1EF30DB1-5521-EF4D-861F-6A12A0947D65}"/>
              </a:ext>
            </a:extLst>
          </p:cNvPr>
          <p:cNvSpPr/>
          <p:nvPr/>
        </p:nvSpPr>
        <p:spPr>
          <a:xfrm>
            <a:off x="881222" y="3330359"/>
            <a:ext cx="2657474" cy="830997"/>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Based on industry standards for health data interoperability</a:t>
            </a:r>
          </a:p>
        </p:txBody>
      </p:sp>
      <p:sp>
        <p:nvSpPr>
          <p:cNvPr id="6" name="Rectangle 71">
            <a:extLst>
              <a:ext uri="{FF2B5EF4-FFF2-40B4-BE49-F238E27FC236}">
                <a16:creationId xmlns:a16="http://schemas.microsoft.com/office/drawing/2014/main" id="{78F57D7F-3EB6-6249-8BB2-2765A7C491CC}"/>
              </a:ext>
            </a:extLst>
          </p:cNvPr>
          <p:cNvSpPr/>
          <p:nvPr/>
        </p:nvSpPr>
        <p:spPr>
          <a:xfrm>
            <a:off x="4481937" y="3330359"/>
            <a:ext cx="3353390"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Secure management of Protected Health Information (PHI) in a compliant cloud environment</a:t>
            </a:r>
          </a:p>
        </p:txBody>
      </p:sp>
      <p:sp>
        <p:nvSpPr>
          <p:cNvPr id="7" name="Rectangle 71">
            <a:extLst>
              <a:ext uri="{FF2B5EF4-FFF2-40B4-BE49-F238E27FC236}">
                <a16:creationId xmlns:a16="http://schemas.microsoft.com/office/drawing/2014/main" id="{5873C0B9-1C38-FE4D-BE91-5AEAD82AC167}"/>
              </a:ext>
            </a:extLst>
          </p:cNvPr>
          <p:cNvSpPr/>
          <p:nvPr/>
        </p:nvSpPr>
        <p:spPr>
          <a:xfrm>
            <a:off x="8593470" y="3330359"/>
            <a:ext cx="2842573"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Accelerate machine learning, data analytics, and operational outcomes with data in a normalized state</a:t>
            </a:r>
          </a:p>
        </p:txBody>
      </p:sp>
      <p:sp>
        <p:nvSpPr>
          <p:cNvPr id="8" name="Title 1">
            <a:extLst>
              <a:ext uri="{FF2B5EF4-FFF2-40B4-BE49-F238E27FC236}">
                <a16:creationId xmlns:a16="http://schemas.microsoft.com/office/drawing/2014/main" id="{42474BE3-7FFF-294E-816C-3A339DFDC2C9}"/>
              </a:ext>
            </a:extLst>
          </p:cNvPr>
          <p:cNvSpPr txBox="1">
            <a:spLocks/>
          </p:cNvSpPr>
          <p:nvPr/>
        </p:nvSpPr>
        <p:spPr>
          <a:xfrm>
            <a:off x="4599330" y="4698956"/>
            <a:ext cx="3111480" cy="397545"/>
          </a:xfrm>
          <a:prstGeom prst="rect">
            <a:avLst/>
          </a:prstGeom>
          <a:solidFill>
            <a:schemeClr val="bg1"/>
          </a:solid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gn="ctr"/>
            <a:r>
              <a:rPr lang="en-US">
                <a:solidFill>
                  <a:schemeClr val="tx2"/>
                </a:solidFill>
              </a:rPr>
              <a:t>Azure API for FHIR</a:t>
            </a:r>
          </a:p>
        </p:txBody>
      </p:sp>
      <p:grpSp>
        <p:nvGrpSpPr>
          <p:cNvPr id="38" name="Group 37">
            <a:extLst>
              <a:ext uri="{FF2B5EF4-FFF2-40B4-BE49-F238E27FC236}">
                <a16:creationId xmlns:a16="http://schemas.microsoft.com/office/drawing/2014/main" id="{B8A348ED-E818-6D4F-AD17-414F1EB926EB}"/>
              </a:ext>
            </a:extLst>
          </p:cNvPr>
          <p:cNvGrpSpPr/>
          <p:nvPr/>
        </p:nvGrpSpPr>
        <p:grpSpPr>
          <a:xfrm>
            <a:off x="1514808" y="1641520"/>
            <a:ext cx="1371600" cy="1371600"/>
            <a:chOff x="1455738" y="2109570"/>
            <a:chExt cx="1371600" cy="1371600"/>
          </a:xfrm>
        </p:grpSpPr>
        <p:sp>
          <p:nvSpPr>
            <p:cNvPr id="10" name="Oval 9">
              <a:extLst>
                <a:ext uri="{FF2B5EF4-FFF2-40B4-BE49-F238E27FC236}">
                  <a16:creationId xmlns:a16="http://schemas.microsoft.com/office/drawing/2014/main" id="{A73417EA-18C7-6944-AF7A-E1BD4A9C831E}"/>
                </a:ext>
              </a:extLst>
            </p:cNvPr>
            <p:cNvSpPr/>
            <p:nvPr/>
          </p:nvSpPr>
          <p:spPr bwMode="auto">
            <a:xfrm>
              <a:off x="1455738" y="2109570"/>
              <a:ext cx="1371600" cy="1371600"/>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descr="A drawing of a face&#10;&#10;Description automatically generated">
              <a:extLst>
                <a:ext uri="{FF2B5EF4-FFF2-40B4-BE49-F238E27FC236}">
                  <a16:creationId xmlns:a16="http://schemas.microsoft.com/office/drawing/2014/main" id="{C50ECC2E-61DD-D44B-8537-E8AFEC4EC85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5433"/>
            <a:stretch/>
          </p:blipFill>
          <p:spPr>
            <a:xfrm>
              <a:off x="1807670" y="2332911"/>
              <a:ext cx="686437" cy="914400"/>
            </a:xfrm>
            <a:prstGeom prst="rect">
              <a:avLst/>
            </a:prstGeom>
          </p:spPr>
        </p:pic>
      </p:grpSp>
      <p:grpSp>
        <p:nvGrpSpPr>
          <p:cNvPr id="39" name="Group 38">
            <a:extLst>
              <a:ext uri="{FF2B5EF4-FFF2-40B4-BE49-F238E27FC236}">
                <a16:creationId xmlns:a16="http://schemas.microsoft.com/office/drawing/2014/main" id="{F9D750C6-E8C3-2841-A642-6BBEE967F6C4}"/>
              </a:ext>
            </a:extLst>
          </p:cNvPr>
          <p:cNvGrpSpPr/>
          <p:nvPr/>
        </p:nvGrpSpPr>
        <p:grpSpPr>
          <a:xfrm>
            <a:off x="5463481" y="1641520"/>
            <a:ext cx="1371600" cy="1371600"/>
            <a:chOff x="5404411" y="2109570"/>
            <a:chExt cx="1371600" cy="1371600"/>
          </a:xfrm>
        </p:grpSpPr>
        <p:grpSp>
          <p:nvGrpSpPr>
            <p:cNvPr id="12" name="Group 11">
              <a:extLst>
                <a:ext uri="{FF2B5EF4-FFF2-40B4-BE49-F238E27FC236}">
                  <a16:creationId xmlns:a16="http://schemas.microsoft.com/office/drawing/2014/main" id="{541FF85A-B5F1-4948-B6E9-7E7D3C673FC2}"/>
                </a:ext>
              </a:extLst>
            </p:cNvPr>
            <p:cNvGrpSpPr/>
            <p:nvPr/>
          </p:nvGrpSpPr>
          <p:grpSpPr>
            <a:xfrm>
              <a:off x="5404411" y="2109570"/>
              <a:ext cx="1371600" cy="1371600"/>
              <a:chOff x="5545931" y="2109570"/>
              <a:chExt cx="1371600" cy="1371600"/>
            </a:xfrm>
            <a:solidFill>
              <a:schemeClr val="bg1"/>
            </a:solidFill>
          </p:grpSpPr>
          <p:sp>
            <p:nvSpPr>
              <p:cNvPr id="13" name="Oval 12">
                <a:extLst>
                  <a:ext uri="{FF2B5EF4-FFF2-40B4-BE49-F238E27FC236}">
                    <a16:creationId xmlns:a16="http://schemas.microsoft.com/office/drawing/2014/main" id="{B068334B-FB0F-1A47-9EB7-F43B227CC1BE}"/>
                  </a:ext>
                </a:extLst>
              </p:cNvPr>
              <p:cNvSpPr/>
              <p:nvPr/>
            </p:nvSpPr>
            <p:spPr bwMode="auto">
              <a:xfrm>
                <a:off x="5545931"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2">
                <a:extLst>
                  <a:ext uri="{FF2B5EF4-FFF2-40B4-BE49-F238E27FC236}">
                    <a16:creationId xmlns:a16="http://schemas.microsoft.com/office/drawing/2014/main" id="{12844B20-5498-B94D-99AB-2B6024294D30}"/>
                  </a:ext>
                </a:extLst>
              </p:cNvPr>
              <p:cNvSpPr>
                <a:spLocks/>
              </p:cNvSpPr>
              <p:nvPr/>
            </p:nvSpPr>
            <p:spPr bwMode="auto">
              <a:xfrm>
                <a:off x="5968187" y="2510815"/>
                <a:ext cx="533542" cy="3718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35" name="Graphic 34">
              <a:extLst>
                <a:ext uri="{FF2B5EF4-FFF2-40B4-BE49-F238E27FC236}">
                  <a16:creationId xmlns:a16="http://schemas.microsoft.com/office/drawing/2014/main" id="{99217F28-CD9D-F444-8C64-20D577CB3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297" y="2352121"/>
              <a:ext cx="914400" cy="914400"/>
            </a:xfrm>
            <a:prstGeom prst="rect">
              <a:avLst/>
            </a:prstGeom>
          </p:spPr>
        </p:pic>
      </p:grpSp>
      <p:grpSp>
        <p:nvGrpSpPr>
          <p:cNvPr id="40" name="Group 39">
            <a:extLst>
              <a:ext uri="{FF2B5EF4-FFF2-40B4-BE49-F238E27FC236}">
                <a16:creationId xmlns:a16="http://schemas.microsoft.com/office/drawing/2014/main" id="{FAFC04C2-8EEB-AA4F-8D2C-87CB51E94B43}"/>
              </a:ext>
            </a:extLst>
          </p:cNvPr>
          <p:cNvGrpSpPr/>
          <p:nvPr/>
        </p:nvGrpSpPr>
        <p:grpSpPr>
          <a:xfrm>
            <a:off x="9412155" y="1641520"/>
            <a:ext cx="1371600" cy="1371600"/>
            <a:chOff x="9353085" y="2109570"/>
            <a:chExt cx="1371600" cy="1371600"/>
          </a:xfrm>
        </p:grpSpPr>
        <p:grpSp>
          <p:nvGrpSpPr>
            <p:cNvPr id="23" name="Group 22">
              <a:extLst>
                <a:ext uri="{FF2B5EF4-FFF2-40B4-BE49-F238E27FC236}">
                  <a16:creationId xmlns:a16="http://schemas.microsoft.com/office/drawing/2014/main" id="{B6D7D1E6-85A1-C740-A545-6FFB6624A4F0}"/>
                </a:ext>
              </a:extLst>
            </p:cNvPr>
            <p:cNvGrpSpPr/>
            <p:nvPr/>
          </p:nvGrpSpPr>
          <p:grpSpPr>
            <a:xfrm>
              <a:off x="9353085" y="2109570"/>
              <a:ext cx="1371600" cy="1371600"/>
              <a:chOff x="9494605" y="2109570"/>
              <a:chExt cx="1371600" cy="1371600"/>
            </a:xfrm>
            <a:solidFill>
              <a:schemeClr val="bg1"/>
            </a:solidFill>
          </p:grpSpPr>
          <p:sp>
            <p:nvSpPr>
              <p:cNvPr id="24" name="Oval 23">
                <a:extLst>
                  <a:ext uri="{FF2B5EF4-FFF2-40B4-BE49-F238E27FC236}">
                    <a16:creationId xmlns:a16="http://schemas.microsoft.com/office/drawing/2014/main" id="{1FE821B4-65C4-5146-AF00-EEF9CC9585D4}"/>
                  </a:ext>
                </a:extLst>
              </p:cNvPr>
              <p:cNvSpPr/>
              <p:nvPr/>
            </p:nvSpPr>
            <p:spPr bwMode="auto">
              <a:xfrm>
                <a:off x="9494605"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125" descr="shield, lock">
                <a:extLst>
                  <a:ext uri="{FF2B5EF4-FFF2-40B4-BE49-F238E27FC236}">
                    <a16:creationId xmlns:a16="http://schemas.microsoft.com/office/drawing/2014/main" id="{1CC5AE89-9CEA-2741-93EC-CB776EF19EA7}"/>
                  </a:ext>
                </a:extLst>
              </p:cNvPr>
              <p:cNvGrpSpPr>
                <a:grpSpLocks noChangeAspect="1"/>
              </p:cNvGrpSpPr>
              <p:nvPr/>
            </p:nvGrpSpPr>
            <p:grpSpPr bwMode="auto">
              <a:xfrm>
                <a:off x="9766069" y="2382431"/>
                <a:ext cx="828674" cy="825880"/>
                <a:chOff x="2224" y="3045"/>
                <a:chExt cx="297" cy="296"/>
              </a:xfrm>
              <a:grpFill/>
            </p:grpSpPr>
            <p:sp>
              <p:nvSpPr>
                <p:cNvPr id="26" name="AutoShape 124">
                  <a:extLst>
                    <a:ext uri="{FF2B5EF4-FFF2-40B4-BE49-F238E27FC236}">
                      <a16:creationId xmlns:a16="http://schemas.microsoft.com/office/drawing/2014/main" id="{3F7B6D30-93D5-5445-96F3-1829FDF9470B}"/>
                    </a:ext>
                  </a:extLst>
                </p:cNvPr>
                <p:cNvSpPr>
                  <a:spLocks noChangeAspect="1" noChangeArrowheads="1" noTextEdit="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7">
                  <a:extLst>
                    <a:ext uri="{FF2B5EF4-FFF2-40B4-BE49-F238E27FC236}">
                      <a16:creationId xmlns:a16="http://schemas.microsoft.com/office/drawing/2014/main" id="{BBE1C389-5146-D744-8F92-B3D660954B8D}"/>
                    </a:ext>
                  </a:extLst>
                </p:cNvPr>
                <p:cNvSpPr>
                  <a:spLocks noChangeArrowheads="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9">
                  <a:extLst>
                    <a:ext uri="{FF2B5EF4-FFF2-40B4-BE49-F238E27FC236}">
                      <a16:creationId xmlns:a16="http://schemas.microsoft.com/office/drawing/2014/main" id="{820F3E6B-5207-FA40-BE41-8E27800FC78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7" name="Graphic 36">
              <a:extLst>
                <a:ext uri="{FF2B5EF4-FFF2-40B4-BE49-F238E27FC236}">
                  <a16:creationId xmlns:a16="http://schemas.microsoft.com/office/drawing/2014/main" id="{92B9A86E-A79B-244B-973E-7609472762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036" y="2345506"/>
              <a:ext cx="914400" cy="914400"/>
            </a:xfrm>
            <a:prstGeom prst="rect">
              <a:avLst/>
            </a:prstGeom>
          </p:spPr>
        </p:pic>
      </p:grpSp>
    </p:spTree>
    <p:extLst>
      <p:ext uri="{BB962C8B-B14F-4D97-AF65-F5344CB8AC3E}">
        <p14:creationId xmlns:p14="http://schemas.microsoft.com/office/powerpoint/2010/main" val="75840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2.29167E-6 0.04491 L -2.29167E-6 0.00023 " pathEditMode="relative" rAng="0" ptsTypes="AA">
                                      <p:cBhvr>
                                        <p:cTn id="9" dur="500" fill="hold"/>
                                        <p:tgtEl>
                                          <p:spTgt spid="5"/>
                                        </p:tgtEl>
                                        <p:attrNameLst>
                                          <p:attrName>ppt_x</p:attrName>
                                          <p:attrName>ppt_y</p:attrName>
                                        </p:attrNameLst>
                                      </p:cBhvr>
                                      <p:rCtr x="0" y="-2245"/>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750"/>
                                  </p:stCondLst>
                                  <p:childTnLst>
                                    <p:animMotion origin="layout" path="M -4.16667E-7 0.04491 L -4.16667E-7 0.00023 " pathEditMode="relative" rAng="0" ptsTypes="AA">
                                      <p:cBhvr>
                                        <p:cTn id="14" dur="500" fill="hold"/>
                                        <p:tgtEl>
                                          <p:spTgt spid="6"/>
                                        </p:tgtEl>
                                        <p:attrNameLst>
                                          <p:attrName>ppt_x</p:attrName>
                                          <p:attrName>ppt_y</p:attrName>
                                        </p:attrNameLst>
                                      </p:cBhvr>
                                      <p:rCtr x="0" y="-2245"/>
                                    </p:animMotion>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0"/>
                                  </p:stCondLst>
                                  <p:childTnLst>
                                    <p:animMotion origin="layout" path="M 3.54167E-6 0.04491 L 3.54167E-6 0.00023 " pathEditMode="relative" rAng="0" ptsTypes="AA">
                                      <p:cBhvr>
                                        <p:cTn id="19" dur="500" fill="hold"/>
                                        <p:tgtEl>
                                          <p:spTgt spid="7"/>
                                        </p:tgtEl>
                                        <p:attrNameLst>
                                          <p:attrName>ppt_x</p:attrName>
                                          <p:attrName>ppt_y</p:attrName>
                                        </p:attrNameLst>
                                      </p:cBhvr>
                                      <p:rCtr x="0" y="-2245"/>
                                    </p:animMotion>
                                  </p:childTnLst>
                                </p:cTn>
                              </p:par>
                              <p:par>
                                <p:cTn id="20" presetID="2" presetClass="entr" presetSubtype="4" decel="100000" fill="hold" grpId="0"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16" presetClass="entr" presetSubtype="21" fill="hold" grpId="0" nodeType="withEffect">
                                  <p:stCondLst>
                                    <p:cond delay="150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 presetClass="entr" presetSubtype="0" fill="hold" nodeType="with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par>
                                <p:cTn id="29" presetID="6" presetClass="emph" presetSubtype="0" accel="50000" autoRev="1" fill="hold" nodeType="withEffect">
                                  <p:stCondLst>
                                    <p:cond delay="0"/>
                                  </p:stCondLst>
                                  <p:childTnLst>
                                    <p:animScale>
                                      <p:cBhvr>
                                        <p:cTn id="30" dur="500" fill="hold"/>
                                        <p:tgtEl>
                                          <p:spTgt spid="38"/>
                                        </p:tgtEl>
                                      </p:cBhvr>
                                      <p:by x="0" y="0"/>
                                    </p:animScale>
                                  </p:childTnLst>
                                </p:cTn>
                              </p:par>
                              <p:par>
                                <p:cTn id="31" presetID="1" presetClass="entr" presetSubtype="0" fill="hold" nodeType="withEffect">
                                  <p:stCondLst>
                                    <p:cond delay="750"/>
                                  </p:stCondLst>
                                  <p:childTnLst>
                                    <p:set>
                                      <p:cBhvr>
                                        <p:cTn id="32" dur="1" fill="hold">
                                          <p:stCondLst>
                                            <p:cond delay="0"/>
                                          </p:stCondLst>
                                        </p:cTn>
                                        <p:tgtEl>
                                          <p:spTgt spid="39"/>
                                        </p:tgtEl>
                                        <p:attrNameLst>
                                          <p:attrName>style.visibility</p:attrName>
                                        </p:attrNameLst>
                                      </p:cBhvr>
                                      <p:to>
                                        <p:strVal val="visible"/>
                                      </p:to>
                                    </p:set>
                                  </p:childTnLst>
                                </p:cTn>
                              </p:par>
                              <p:par>
                                <p:cTn id="33" presetID="6" presetClass="emph" presetSubtype="0" accel="50000" autoRev="1" fill="hold" nodeType="withEffect">
                                  <p:stCondLst>
                                    <p:cond delay="0"/>
                                  </p:stCondLst>
                                  <p:childTnLst>
                                    <p:animScale>
                                      <p:cBhvr>
                                        <p:cTn id="34" dur="500" fill="hold"/>
                                        <p:tgtEl>
                                          <p:spTgt spid="39"/>
                                        </p:tgtEl>
                                      </p:cBhvr>
                                      <p:by x="0" y="0"/>
                                    </p:animScale>
                                  </p:childTnLst>
                                </p:cTn>
                              </p:par>
                              <p:par>
                                <p:cTn id="35" presetID="1" presetClass="entr" presetSubtype="0" fill="hold" nodeType="withEffect">
                                  <p:stCondLst>
                                    <p:cond delay="1000"/>
                                  </p:stCondLst>
                                  <p:childTnLst>
                                    <p:set>
                                      <p:cBhvr>
                                        <p:cTn id="36" dur="1" fill="hold">
                                          <p:stCondLst>
                                            <p:cond delay="0"/>
                                          </p:stCondLst>
                                        </p:cTn>
                                        <p:tgtEl>
                                          <p:spTgt spid="40"/>
                                        </p:tgtEl>
                                        <p:attrNameLst>
                                          <p:attrName>style.visibility</p:attrName>
                                        </p:attrNameLst>
                                      </p:cBhvr>
                                      <p:to>
                                        <p:strVal val="visible"/>
                                      </p:to>
                                    </p:set>
                                  </p:childTnLst>
                                </p:cTn>
                              </p:par>
                              <p:par>
                                <p:cTn id="37" presetID="6" presetClass="emph" presetSubtype="0" accel="50000" autoRev="1" fill="hold" nodeType="withEffect">
                                  <p:stCondLst>
                                    <p:cond delay="0"/>
                                  </p:stCondLst>
                                  <p:childTnLst>
                                    <p:animScale>
                                      <p:cBhvr>
                                        <p:cTn id="38" dur="500" fill="hold"/>
                                        <p:tgtEl>
                                          <p:spTgt spid="4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p:bldP spid="6" grpId="1"/>
      <p:bldP spid="7" grpId="0"/>
      <p:bldP spid="7" grpId="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4A428-C753-4900-B58A-994C6ED9667B}"/>
              </a:ext>
            </a:extLst>
          </p:cNvPr>
          <p:cNvSpPr/>
          <p:nvPr/>
        </p:nvSpPr>
        <p:spPr bwMode="auto">
          <a:xfrm>
            <a:off x="0" y="1193265"/>
            <a:ext cx="12192000" cy="5664735"/>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3A6881E-4F69-4C2F-92DD-23ACA1DB20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42811" y="1263340"/>
            <a:ext cx="6172235" cy="3587612"/>
          </a:xfrm>
          <a:prstGeom prst="rect">
            <a:avLst/>
          </a:prstGeom>
          <a:ln>
            <a:noFill/>
          </a:ln>
        </p:spPr>
      </p:pic>
      <p:sp>
        <p:nvSpPr>
          <p:cNvPr id="8" name="Title 7">
            <a:extLst>
              <a:ext uri="{FF2B5EF4-FFF2-40B4-BE49-F238E27FC236}">
                <a16:creationId xmlns:a16="http://schemas.microsoft.com/office/drawing/2014/main" id="{43F8F8F0-D14A-004A-8074-522B1AD14EF7}"/>
              </a:ext>
            </a:extLst>
          </p:cNvPr>
          <p:cNvSpPr>
            <a:spLocks noGrp="1"/>
          </p:cNvSpPr>
          <p:nvPr>
            <p:ph type="title"/>
          </p:nvPr>
        </p:nvSpPr>
        <p:spPr/>
        <p:txBody>
          <a:bodyPr/>
          <a:lstStyle/>
          <a:p>
            <a:r>
              <a:rPr lang="en-US"/>
              <a:t>Connecting at the point of care</a:t>
            </a:r>
          </a:p>
        </p:txBody>
      </p:sp>
      <p:sp>
        <p:nvSpPr>
          <p:cNvPr id="6" name="Rectangle 5">
            <a:extLst>
              <a:ext uri="{FF2B5EF4-FFF2-40B4-BE49-F238E27FC236}">
                <a16:creationId xmlns:a16="http://schemas.microsoft.com/office/drawing/2014/main" id="{9CDC5A94-D3C8-2842-A7AE-8D18248723AD}"/>
              </a:ext>
            </a:extLst>
          </p:cNvPr>
          <p:cNvSpPr/>
          <p:nvPr/>
        </p:nvSpPr>
        <p:spPr>
          <a:xfrm>
            <a:off x="4366268" y="5043959"/>
            <a:ext cx="3609553"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New systems of engagement – clinician apps, patient apps</a:t>
            </a:r>
          </a:p>
        </p:txBody>
      </p:sp>
      <p:sp>
        <p:nvSpPr>
          <p:cNvPr id="7" name="Rectangle 6">
            <a:extLst>
              <a:ext uri="{FF2B5EF4-FFF2-40B4-BE49-F238E27FC236}">
                <a16:creationId xmlns:a16="http://schemas.microsoft.com/office/drawing/2014/main" id="{30C08339-E23D-9540-ABC0-E5FB663B520C}"/>
              </a:ext>
            </a:extLst>
          </p:cNvPr>
          <p:cNvSpPr/>
          <p:nvPr/>
        </p:nvSpPr>
        <p:spPr>
          <a:xfrm>
            <a:off x="8539709" y="5043959"/>
            <a:ext cx="3200400"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Research and startup projects (e.g. </a:t>
            </a:r>
            <a:r>
              <a:rPr lang="en-US" sz="2400" kern="0" err="1">
                <a:cs typeface="Segoe UI Light" panose="020B0502040204020203" pitchFamily="34" charset="0"/>
              </a:rPr>
              <a:t>IoMT</a:t>
            </a:r>
            <a:r>
              <a:rPr lang="en-US" sz="2400" kern="0">
                <a:cs typeface="Segoe UI Light" panose="020B0502040204020203" pitchFamily="34" charset="0"/>
              </a:rPr>
              <a:t>)</a:t>
            </a:r>
          </a:p>
        </p:txBody>
      </p:sp>
      <p:sp>
        <p:nvSpPr>
          <p:cNvPr id="10" name="Rectangle 9">
            <a:extLst>
              <a:ext uri="{FF2B5EF4-FFF2-40B4-BE49-F238E27FC236}">
                <a16:creationId xmlns:a16="http://schemas.microsoft.com/office/drawing/2014/main" id="{C21396D1-406F-3F44-9C58-35F4502D1BC8}"/>
              </a:ext>
            </a:extLst>
          </p:cNvPr>
          <p:cNvSpPr/>
          <p:nvPr/>
        </p:nvSpPr>
        <p:spPr>
          <a:xfrm>
            <a:off x="601980" y="5059916"/>
            <a:ext cx="3200400" cy="1371600"/>
          </a:xfrm>
          <a:prstGeom prst="rect">
            <a:avLst/>
          </a:prstGeom>
        </p:spPr>
        <p:txBody>
          <a:bodyPr wrap="square">
            <a:noAutofit/>
          </a:bodyPr>
          <a:lstStyle/>
          <a:p>
            <a:pPr marL="6350" lvl="0" indent="-6350" algn="ctr">
              <a:spcAft>
                <a:spcPts val="600"/>
              </a:spcAft>
              <a:defRPr/>
            </a:pPr>
            <a:r>
              <a:rPr lang="en-US" sz="2400" kern="0" dirty="0">
                <a:cs typeface="Segoe UI Light" panose="020B0502040204020203" pitchFamily="34" charset="0"/>
              </a:rPr>
              <a:t>Health system interoperability</a:t>
            </a:r>
          </a:p>
        </p:txBody>
      </p:sp>
    </p:spTree>
    <p:extLst>
      <p:ext uri="{BB962C8B-B14F-4D97-AF65-F5344CB8AC3E}">
        <p14:creationId xmlns:p14="http://schemas.microsoft.com/office/powerpoint/2010/main" val="39182998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3</a:t>
            </a:r>
            <a:r>
              <a:rPr lang="en-US" baseline="30000"/>
              <a:t>rd</a:t>
            </a:r>
            <a:r>
              <a:rPr lang="en-US"/>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err="1"/>
              <a:t>IoMT</a:t>
            </a:r>
            <a:endParaRPr lang="en-US"/>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Ingest &amp; Enrich</a:t>
            </a:r>
          </a:p>
          <a:p>
            <a:pPr defTabSz="932384">
              <a:spcBef>
                <a:spcPts val="600"/>
              </a:spcBef>
            </a:pPr>
            <a:r>
              <a:rPr lang="en-US" sz="1200"/>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Persist</a:t>
            </a:r>
          </a:p>
          <a:p>
            <a:pPr defTabSz="932384">
              <a:spcBef>
                <a:spcPts val="600"/>
              </a:spcBef>
            </a:pPr>
            <a:r>
              <a:rPr lang="en-US" sz="1200"/>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Query &amp; Provision</a:t>
            </a:r>
          </a:p>
          <a:p>
            <a:pPr defTabSz="932384">
              <a:spcBef>
                <a:spcPts val="600"/>
              </a:spcBef>
            </a:pPr>
            <a:r>
              <a:rPr lang="en-US" sz="1100"/>
              <a:t>Provision and manage access for querying, exploration, operationalization.</a:t>
            </a:r>
          </a:p>
          <a:p>
            <a:pPr defTabSz="932384">
              <a:spcBef>
                <a:spcPts val="600"/>
              </a:spcBef>
            </a:pPr>
            <a:endParaRPr lang="en-US" sz="1200"/>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Intelligence</a:t>
            </a:r>
          </a:p>
          <a:p>
            <a:pPr defTabSz="932384">
              <a:spcBef>
                <a:spcPts val="600"/>
              </a:spcBef>
            </a:pPr>
            <a:r>
              <a:rPr lang="en-US" sz="1200"/>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Scale</a:t>
            </a:r>
          </a:p>
          <a:p>
            <a:pPr defTabSz="932384">
              <a:spcBef>
                <a:spcPts val="600"/>
              </a:spcBef>
            </a:pPr>
            <a:r>
              <a:rPr lang="en-US" sz="1200"/>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Trust</a:t>
            </a:r>
          </a:p>
          <a:p>
            <a:pPr defTabSz="932384">
              <a:spcBef>
                <a:spcPts val="600"/>
              </a:spcBef>
            </a:pPr>
            <a:r>
              <a:rPr lang="en-US" sz="1200"/>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8F82-DBE5-4114-BD5A-34E2904C8D6C}"/>
              </a:ext>
            </a:extLst>
          </p:cNvPr>
          <p:cNvSpPr>
            <a:spLocks noGrp="1"/>
          </p:cNvSpPr>
          <p:nvPr>
            <p:ph type="title"/>
          </p:nvPr>
        </p:nvSpPr>
        <p:spPr/>
        <p:txBody>
          <a:bodyPr/>
          <a:lstStyle/>
          <a:p>
            <a:r>
              <a:rPr lang="en-US"/>
              <a:t>Two offerings to meet your needs</a:t>
            </a:r>
          </a:p>
        </p:txBody>
      </p:sp>
      <p:sp>
        <p:nvSpPr>
          <p:cNvPr id="12" name="Rectangle: Rounded Corners 23">
            <a:extLst>
              <a:ext uri="{FF2B5EF4-FFF2-40B4-BE49-F238E27FC236}">
                <a16:creationId xmlns:a16="http://schemas.microsoft.com/office/drawing/2014/main" id="{16530DA4-2C20-4A4D-A342-BCBC08765DA7}"/>
              </a:ext>
            </a:extLst>
          </p:cNvPr>
          <p:cNvSpPr/>
          <p:nvPr/>
        </p:nvSpPr>
        <p:spPr bwMode="auto">
          <a:xfrm>
            <a:off x="8750679" y="3003680"/>
            <a:ext cx="2182486" cy="738664"/>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FHIR Server for Azure</a:t>
            </a:r>
          </a:p>
        </p:txBody>
      </p:sp>
      <p:sp>
        <p:nvSpPr>
          <p:cNvPr id="13" name="Rectangle: Rounded Corners 23">
            <a:extLst>
              <a:ext uri="{FF2B5EF4-FFF2-40B4-BE49-F238E27FC236}">
                <a16:creationId xmlns:a16="http://schemas.microsoft.com/office/drawing/2014/main" id="{C4F9E079-1445-4614-AA8D-3A8F3B934DD4}"/>
              </a:ext>
            </a:extLst>
          </p:cNvPr>
          <p:cNvSpPr/>
          <p:nvPr/>
        </p:nvSpPr>
        <p:spPr bwMode="auto">
          <a:xfrm>
            <a:off x="8566319" y="5235330"/>
            <a:ext cx="2551206" cy="461665"/>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Azure API for FHIR</a:t>
            </a:r>
          </a:p>
        </p:txBody>
      </p:sp>
      <p:sp>
        <p:nvSpPr>
          <p:cNvPr id="14" name="Arrow: Pentagon 13">
            <a:extLst>
              <a:ext uri="{FF2B5EF4-FFF2-40B4-BE49-F238E27FC236}">
                <a16:creationId xmlns:a16="http://schemas.microsoft.com/office/drawing/2014/main" id="{2B39F2CA-558A-4B26-A494-E902C9A7614E}"/>
              </a:ext>
            </a:extLst>
          </p:cNvPr>
          <p:cNvSpPr/>
          <p:nvPr/>
        </p:nvSpPr>
        <p:spPr bwMode="auto">
          <a:xfrm>
            <a:off x="0" y="1650147"/>
            <a:ext cx="7905508" cy="4323616"/>
          </a:xfrm>
          <a:prstGeom prst="homePlate">
            <a:avLst>
              <a:gd name="adj" fmla="val 21771"/>
            </a:avLst>
          </a:prstGeom>
          <a:solidFill>
            <a:schemeClr val="bg1"/>
          </a:solidFill>
          <a:ln w="10795" cap="flat" cmpd="sng" algn="ctr">
            <a:noFill/>
            <a:prstDash val="solid"/>
          </a:ln>
          <a:effectLst>
            <a:outerShdw blurRad="127000" algn="tl" rotWithShape="0">
              <a:prstClr val="black">
                <a:alpha val="20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22279EAB-E546-4154-843A-F97F2D764BD4}"/>
              </a:ext>
            </a:extLst>
          </p:cNvPr>
          <p:cNvSpPr/>
          <p:nvPr/>
        </p:nvSpPr>
        <p:spPr>
          <a:xfrm>
            <a:off x="455995" y="2140729"/>
            <a:ext cx="5999234" cy="3757952"/>
          </a:xfrm>
          <a:prstGeom prst="rect">
            <a:avLst/>
          </a:prstGeom>
        </p:spPr>
        <p:txBody>
          <a:bodyPr wrap="square" lIns="0">
            <a:spAutoFit/>
          </a:bodyPr>
          <a:lstStyle/>
          <a:p>
            <a:pPr marL="0" lvl="1">
              <a:lnSpc>
                <a:spcPct val="90000"/>
              </a:lnSpc>
              <a:spcBef>
                <a:spcPts val="1200"/>
              </a:spcBef>
            </a:pPr>
            <a:r>
              <a:rPr lang="en-US">
                <a:solidFill>
                  <a:schemeClr val="tx2"/>
                </a:solidFill>
                <a:latin typeface="+mj-lt"/>
              </a:rPr>
              <a:t>Open source, full control</a:t>
            </a:r>
          </a:p>
          <a:p>
            <a:pPr marL="0" lvl="2">
              <a:lnSpc>
                <a:spcPct val="90000"/>
              </a:lnSpc>
              <a:spcBef>
                <a:spcPts val="1200"/>
              </a:spcBef>
            </a:pPr>
            <a:r>
              <a:rPr lang="en-US">
                <a:solidFill>
                  <a:srgbClr val="000000"/>
                </a:solidFill>
              </a:rPr>
              <a:t>Built managed and maintained by the Microsoft Healthcare engineering team. </a:t>
            </a:r>
          </a:p>
          <a:p>
            <a:pPr marL="0" lvl="2">
              <a:lnSpc>
                <a:spcPct val="90000"/>
              </a:lnSpc>
              <a:spcBef>
                <a:spcPts val="1200"/>
              </a:spcBef>
            </a:pPr>
            <a:r>
              <a:rPr lang="en-US">
                <a:solidFill>
                  <a:srgbClr val="000000"/>
                </a:solidFill>
              </a:rPr>
              <a:t>Designed to enable you to operate and manage compliance.</a:t>
            </a:r>
          </a:p>
          <a:p>
            <a:pPr marL="0" lvl="1">
              <a:lnSpc>
                <a:spcPct val="90000"/>
              </a:lnSpc>
              <a:spcBef>
                <a:spcPts val="1200"/>
              </a:spcBef>
            </a:pPr>
            <a:endParaRPr lang="en-US">
              <a:solidFill>
                <a:schemeClr val="tx2"/>
              </a:solidFill>
              <a:latin typeface="+mj-lt"/>
            </a:endParaRPr>
          </a:p>
          <a:p>
            <a:pPr marL="0" lvl="1">
              <a:lnSpc>
                <a:spcPct val="90000"/>
              </a:lnSpc>
              <a:spcBef>
                <a:spcPts val="1200"/>
              </a:spcBef>
            </a:pPr>
            <a:r>
              <a:rPr lang="en-US">
                <a:solidFill>
                  <a:schemeClr val="tx2"/>
                </a:solidFill>
                <a:latin typeface="+mj-lt"/>
              </a:rPr>
              <a:t>Fully managed Azure offering</a:t>
            </a:r>
          </a:p>
          <a:p>
            <a:pPr marL="0" lvl="2">
              <a:lnSpc>
                <a:spcPct val="90000"/>
              </a:lnSpc>
              <a:spcBef>
                <a:spcPts val="1200"/>
              </a:spcBef>
            </a:pPr>
            <a:r>
              <a:rPr lang="en-US">
                <a:solidFill>
                  <a:srgbClr val="000000"/>
                </a:solidFill>
              </a:rPr>
              <a:t>Distribution of the open source project, offered as a Platform-as-a-Service in Azure.</a:t>
            </a:r>
          </a:p>
          <a:p>
            <a:pPr marL="0" lvl="2">
              <a:lnSpc>
                <a:spcPct val="90000"/>
              </a:lnSpc>
              <a:spcBef>
                <a:spcPts val="1200"/>
              </a:spcBef>
            </a:pPr>
            <a:r>
              <a:rPr lang="en-US">
                <a:solidFill>
                  <a:srgbClr val="000000"/>
                </a:solidFill>
              </a:rPr>
              <a:t>Meets regulatory compliance requirements for Protected Healthcare Information (PHI).</a:t>
            </a:r>
          </a:p>
        </p:txBody>
      </p:sp>
      <p:pic>
        <p:nvPicPr>
          <p:cNvPr id="5" name="Picture 4">
            <a:extLst>
              <a:ext uri="{FF2B5EF4-FFF2-40B4-BE49-F238E27FC236}">
                <a16:creationId xmlns:a16="http://schemas.microsoft.com/office/drawing/2014/main" id="{5B9C223E-5D4D-D149-9821-DDB675125662}"/>
              </a:ext>
            </a:extLst>
          </p:cNvPr>
          <p:cNvPicPr>
            <a:picLocks noChangeAspect="1"/>
          </p:cNvPicPr>
          <p:nvPr/>
        </p:nvPicPr>
        <p:blipFill>
          <a:blip r:embed="rId2"/>
          <a:stretch>
            <a:fillRect/>
          </a:stretch>
        </p:blipFill>
        <p:spPr>
          <a:xfrm>
            <a:off x="9384722" y="2092096"/>
            <a:ext cx="914400" cy="914400"/>
          </a:xfrm>
          <a:prstGeom prst="rect">
            <a:avLst/>
          </a:prstGeom>
        </p:spPr>
      </p:pic>
      <p:pic>
        <p:nvPicPr>
          <p:cNvPr id="19" name="Graphic 18">
            <a:extLst>
              <a:ext uri="{FF2B5EF4-FFF2-40B4-BE49-F238E27FC236}">
                <a16:creationId xmlns:a16="http://schemas.microsoft.com/office/drawing/2014/main" id="{BF799D6F-3FAD-2041-B2EB-A21961357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4722" y="4326561"/>
            <a:ext cx="914400" cy="914400"/>
          </a:xfrm>
          <a:prstGeom prst="rect">
            <a:avLst/>
          </a:prstGeom>
        </p:spPr>
      </p:pic>
    </p:spTree>
    <p:extLst>
      <p:ext uri="{BB962C8B-B14F-4D97-AF65-F5344CB8AC3E}">
        <p14:creationId xmlns:p14="http://schemas.microsoft.com/office/powerpoint/2010/main" val="23283743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B8B0F1-32D1-AA44-88B5-BF4525580380}"/>
              </a:ext>
            </a:extLst>
          </p:cNvPr>
          <p:cNvGrpSpPr/>
          <p:nvPr/>
        </p:nvGrpSpPr>
        <p:grpSpPr>
          <a:xfrm>
            <a:off x="5939059" y="2381223"/>
            <a:ext cx="2905127" cy="3445868"/>
            <a:chOff x="5939059" y="2381223"/>
            <a:chExt cx="2905127" cy="3445868"/>
          </a:xfrm>
        </p:grpSpPr>
        <p:grpSp>
          <p:nvGrpSpPr>
            <p:cNvPr id="70" name="Group 69">
              <a:extLst>
                <a:ext uri="{FF2B5EF4-FFF2-40B4-BE49-F238E27FC236}">
                  <a16:creationId xmlns:a16="http://schemas.microsoft.com/office/drawing/2014/main" id="{DE427942-1F24-094B-9D6D-936DA9D32DDE}"/>
                </a:ext>
              </a:extLst>
            </p:cNvPr>
            <p:cNvGrpSpPr/>
            <p:nvPr/>
          </p:nvGrpSpPr>
          <p:grpSpPr>
            <a:xfrm>
              <a:off x="5939059" y="2381223"/>
              <a:ext cx="2905127" cy="3445868"/>
              <a:chOff x="5939059" y="2381223"/>
              <a:chExt cx="2905127" cy="3445868"/>
            </a:xfrm>
            <a:solidFill>
              <a:schemeClr val="accent5"/>
            </a:solidFill>
          </p:grpSpPr>
          <p:sp>
            <p:nvSpPr>
              <p:cNvPr id="2" name="Rectangle 1">
                <a:extLst>
                  <a:ext uri="{FF2B5EF4-FFF2-40B4-BE49-F238E27FC236}">
                    <a16:creationId xmlns:a16="http://schemas.microsoft.com/office/drawing/2014/main" id="{427961DD-FD68-4B67-B499-000775B8948D}"/>
                  </a:ext>
                </a:extLst>
              </p:cNvPr>
              <p:cNvSpPr/>
              <p:nvPr/>
            </p:nvSpPr>
            <p:spPr bwMode="auto">
              <a:xfrm flipH="1" flipV="1">
                <a:off x="5939059" y="2381223"/>
                <a:ext cx="2905127" cy="34458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a:extLst>
                  <a:ext uri="{FF2B5EF4-FFF2-40B4-BE49-F238E27FC236}">
                    <a16:creationId xmlns:a16="http://schemas.microsoft.com/office/drawing/2014/main" id="{8DD3DA2A-6AA7-4B48-B7E3-07CAB59649F4}"/>
                  </a:ext>
                </a:extLst>
              </p:cNvPr>
              <p:cNvSpPr txBox="1"/>
              <p:nvPr/>
            </p:nvSpPr>
            <p:spPr>
              <a:xfrm>
                <a:off x="7921055" y="2907361"/>
                <a:ext cx="788999" cy="430887"/>
              </a:xfrm>
              <a:prstGeom prst="rect">
                <a:avLst/>
              </a:prstGeom>
              <a:noFill/>
            </p:spPr>
            <p:txBody>
              <a:bodyPr wrap="none" rtlCol="0">
                <a:spAutoFit/>
              </a:bodyPr>
              <a:lstStyle/>
              <a:p>
                <a:pPr algn="ctr"/>
                <a:r>
                  <a:rPr lang="en-US" sz="1100">
                    <a:latin typeface="Segoe UI" panose="020B0502040204020203" pitchFamily="34" charset="0"/>
                    <a:cs typeface="Segoe UI" panose="020B0502040204020203" pitchFamily="34" charset="0"/>
                  </a:rPr>
                  <a:t>Azure API</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FHIR</a:t>
                </a:r>
              </a:p>
            </p:txBody>
          </p:sp>
        </p:grpSp>
        <p:pic>
          <p:nvPicPr>
            <p:cNvPr id="71" name="Graphic 70">
              <a:extLst>
                <a:ext uri="{FF2B5EF4-FFF2-40B4-BE49-F238E27FC236}">
                  <a16:creationId xmlns:a16="http://schemas.microsoft.com/office/drawing/2014/main" id="{64E57ED6-3E84-944D-9299-661FC3872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8050" y="2491189"/>
              <a:ext cx="483355" cy="483355"/>
            </a:xfrm>
            <a:prstGeom prst="rect">
              <a:avLst/>
            </a:prstGeom>
          </p:spPr>
        </p:pic>
      </p:grpSp>
      <p:grpSp>
        <p:nvGrpSpPr>
          <p:cNvPr id="52" name="Group 51">
            <a:extLst>
              <a:ext uri="{FF2B5EF4-FFF2-40B4-BE49-F238E27FC236}">
                <a16:creationId xmlns:a16="http://schemas.microsoft.com/office/drawing/2014/main" id="{0200540C-63BC-1D4D-9A23-F6CCBF5309E4}"/>
              </a:ext>
            </a:extLst>
          </p:cNvPr>
          <p:cNvGrpSpPr/>
          <p:nvPr/>
        </p:nvGrpSpPr>
        <p:grpSpPr>
          <a:xfrm>
            <a:off x="5941228" y="1380831"/>
            <a:ext cx="2900883" cy="927605"/>
            <a:chOff x="5941228" y="1380831"/>
            <a:chExt cx="2900883" cy="927605"/>
          </a:xfrm>
        </p:grpSpPr>
        <p:sp>
          <p:nvSpPr>
            <p:cNvPr id="47" name="Rectangle 46">
              <a:extLst>
                <a:ext uri="{FF2B5EF4-FFF2-40B4-BE49-F238E27FC236}">
                  <a16:creationId xmlns:a16="http://schemas.microsoft.com/office/drawing/2014/main" id="{456417D2-1FFD-4EE4-89A3-729B54D3B7CA}"/>
                </a:ext>
              </a:extLst>
            </p:cNvPr>
            <p:cNvSpPr/>
            <p:nvPr/>
          </p:nvSpPr>
          <p:spPr bwMode="auto">
            <a:xfrm>
              <a:off x="5941228" y="1380831"/>
              <a:ext cx="2900883" cy="927605"/>
            </a:xfrm>
            <a:prstGeom prst="rect">
              <a:avLst/>
            </a:prstGeom>
            <a:solidFill>
              <a:schemeClr val="bg1">
                <a:lumMod val="85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EC9AE93E-36C1-4C4B-BE0B-DB3C04CE9034}"/>
                </a:ext>
              </a:extLst>
            </p:cNvPr>
            <p:cNvGrpSpPr/>
            <p:nvPr/>
          </p:nvGrpSpPr>
          <p:grpSpPr>
            <a:xfrm>
              <a:off x="7782615" y="1423464"/>
              <a:ext cx="1059495" cy="870145"/>
              <a:chOff x="8608732" y="2111773"/>
              <a:chExt cx="1059495" cy="870145"/>
            </a:xfrm>
          </p:grpSpPr>
          <p:pic>
            <p:nvPicPr>
              <p:cNvPr id="68" name="Graphic 67">
                <a:extLst>
                  <a:ext uri="{FF2B5EF4-FFF2-40B4-BE49-F238E27FC236}">
                    <a16:creationId xmlns:a16="http://schemas.microsoft.com/office/drawing/2014/main" id="{817D5B9E-D7F2-4002-97A0-973407B4CBA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4167" y="2111773"/>
                <a:ext cx="457200" cy="457200"/>
              </a:xfrm>
              <a:prstGeom prst="rect">
                <a:avLst/>
              </a:prstGeom>
            </p:spPr>
          </p:pic>
          <p:sp>
            <p:nvSpPr>
              <p:cNvPr id="69" name="TextBox 68">
                <a:extLst>
                  <a:ext uri="{FF2B5EF4-FFF2-40B4-BE49-F238E27FC236}">
                    <a16:creationId xmlns:a16="http://schemas.microsoft.com/office/drawing/2014/main" id="{6ED17FC4-2C27-4364-B6EB-73D4A556A259}"/>
                  </a:ext>
                </a:extLst>
              </p:cNvPr>
              <p:cNvSpPr txBox="1"/>
              <p:nvPr/>
            </p:nvSpPr>
            <p:spPr>
              <a:xfrm>
                <a:off x="8608732" y="2551031"/>
                <a:ext cx="1059495" cy="430887"/>
              </a:xfrm>
              <a:prstGeom prst="rect">
                <a:avLst/>
              </a:prstGeom>
              <a:noFill/>
            </p:spPr>
            <p:txBody>
              <a:bodyPr wrap="square" rtlCol="0">
                <a:spAutoFit/>
              </a:bodyPr>
              <a:lstStyle/>
              <a:p>
                <a:pPr algn="ctr"/>
                <a:r>
                  <a:rPr lang="en-US" sz="1100">
                    <a:latin typeface="Segoe UI" panose="020B0502040204020203" pitchFamily="34" charset="0"/>
                    <a:cs typeface="Segoe UI" panose="020B0502040204020203" pitchFamily="34" charset="0"/>
                  </a:rPr>
                  <a:t>FHIR Server</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Azure</a:t>
                </a:r>
              </a:p>
            </p:txBody>
          </p:sp>
        </p:grpSp>
      </p:grpSp>
      <p:sp>
        <p:nvSpPr>
          <p:cNvPr id="4" name="Title 3">
            <a:extLst>
              <a:ext uri="{FF2B5EF4-FFF2-40B4-BE49-F238E27FC236}">
                <a16:creationId xmlns:a16="http://schemas.microsoft.com/office/drawing/2014/main" id="{BE3E2A20-3F7A-44A6-9E90-C957B0B988A2}"/>
              </a:ext>
            </a:extLst>
          </p:cNvPr>
          <p:cNvSpPr>
            <a:spLocks noGrp="1"/>
          </p:cNvSpPr>
          <p:nvPr>
            <p:ph type="title"/>
          </p:nvPr>
        </p:nvSpPr>
        <p:spPr/>
        <p:txBody>
          <a:bodyPr/>
          <a:lstStyle/>
          <a:p>
            <a:r>
              <a:rPr lang="en-US"/>
              <a:t>Cloud Models</a:t>
            </a:r>
          </a:p>
        </p:txBody>
      </p:sp>
      <p:sp>
        <p:nvSpPr>
          <p:cNvPr id="7" name="Rectangle 6">
            <a:extLst>
              <a:ext uri="{FF2B5EF4-FFF2-40B4-BE49-F238E27FC236}">
                <a16:creationId xmlns:a16="http://schemas.microsoft.com/office/drawing/2014/main" id="{C2E299AD-3435-4C5D-849C-3B6FAC8D7FA0}"/>
              </a:ext>
            </a:extLst>
          </p:cNvPr>
          <p:cNvSpPr/>
          <p:nvPr/>
        </p:nvSpPr>
        <p:spPr bwMode="auto">
          <a:xfrm>
            <a:off x="786591" y="539806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8" name="Rectangle 7">
            <a:extLst>
              <a:ext uri="{FF2B5EF4-FFF2-40B4-BE49-F238E27FC236}">
                <a16:creationId xmlns:a16="http://schemas.microsoft.com/office/drawing/2014/main" id="{B84397F5-CC56-41F8-960E-9B74DC572BEB}"/>
              </a:ext>
            </a:extLst>
          </p:cNvPr>
          <p:cNvSpPr/>
          <p:nvPr/>
        </p:nvSpPr>
        <p:spPr bwMode="auto">
          <a:xfrm>
            <a:off x="786591" y="489525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9" name="Rectangle 8">
            <a:extLst>
              <a:ext uri="{FF2B5EF4-FFF2-40B4-BE49-F238E27FC236}">
                <a16:creationId xmlns:a16="http://schemas.microsoft.com/office/drawing/2014/main" id="{038F871A-1296-46FB-B61A-FF9459FE37E3}"/>
              </a:ext>
            </a:extLst>
          </p:cNvPr>
          <p:cNvSpPr/>
          <p:nvPr/>
        </p:nvSpPr>
        <p:spPr bwMode="auto">
          <a:xfrm>
            <a:off x="786591" y="439244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0" name="Rectangle 9">
            <a:extLst>
              <a:ext uri="{FF2B5EF4-FFF2-40B4-BE49-F238E27FC236}">
                <a16:creationId xmlns:a16="http://schemas.microsoft.com/office/drawing/2014/main" id="{54CFF424-E38D-459A-A925-51DD63258E92}"/>
              </a:ext>
            </a:extLst>
          </p:cNvPr>
          <p:cNvSpPr/>
          <p:nvPr/>
        </p:nvSpPr>
        <p:spPr bwMode="auto">
          <a:xfrm>
            <a:off x="786591" y="388964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11" name="Rectangle 10">
            <a:extLst>
              <a:ext uri="{FF2B5EF4-FFF2-40B4-BE49-F238E27FC236}">
                <a16:creationId xmlns:a16="http://schemas.microsoft.com/office/drawing/2014/main" id="{489B2898-1712-4835-A783-5BF0D980A445}"/>
              </a:ext>
            </a:extLst>
          </p:cNvPr>
          <p:cNvSpPr/>
          <p:nvPr/>
        </p:nvSpPr>
        <p:spPr bwMode="auto">
          <a:xfrm>
            <a:off x="78659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12" name="Rectangle 11">
            <a:extLst>
              <a:ext uri="{FF2B5EF4-FFF2-40B4-BE49-F238E27FC236}">
                <a16:creationId xmlns:a16="http://schemas.microsoft.com/office/drawing/2014/main" id="{76314776-2944-42FE-AA7B-B9E3A0B06094}"/>
              </a:ext>
            </a:extLst>
          </p:cNvPr>
          <p:cNvSpPr/>
          <p:nvPr/>
        </p:nvSpPr>
        <p:spPr bwMode="auto">
          <a:xfrm>
            <a:off x="78659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13" name="Rectangle 12">
            <a:extLst>
              <a:ext uri="{FF2B5EF4-FFF2-40B4-BE49-F238E27FC236}">
                <a16:creationId xmlns:a16="http://schemas.microsoft.com/office/drawing/2014/main" id="{021237CE-5FEC-4DBB-8892-9C253E7A0B79}"/>
              </a:ext>
            </a:extLst>
          </p:cNvPr>
          <p:cNvSpPr/>
          <p:nvPr/>
        </p:nvSpPr>
        <p:spPr bwMode="auto">
          <a:xfrm>
            <a:off x="78659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14" name="Rectangle 13">
            <a:extLst>
              <a:ext uri="{FF2B5EF4-FFF2-40B4-BE49-F238E27FC236}">
                <a16:creationId xmlns:a16="http://schemas.microsoft.com/office/drawing/2014/main" id="{75B28387-BF21-48BA-82FE-5250DEF03B2B}"/>
              </a:ext>
            </a:extLst>
          </p:cNvPr>
          <p:cNvSpPr/>
          <p:nvPr/>
        </p:nvSpPr>
        <p:spPr bwMode="auto">
          <a:xfrm>
            <a:off x="78659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15" name="Rectangle 14">
            <a:extLst>
              <a:ext uri="{FF2B5EF4-FFF2-40B4-BE49-F238E27FC236}">
                <a16:creationId xmlns:a16="http://schemas.microsoft.com/office/drawing/2014/main" id="{9E1C63D8-00AA-4DBB-8125-FFC6162315E8}"/>
              </a:ext>
            </a:extLst>
          </p:cNvPr>
          <p:cNvSpPr/>
          <p:nvPr/>
        </p:nvSpPr>
        <p:spPr bwMode="auto">
          <a:xfrm>
            <a:off x="78659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16" name="Rectangle 15">
            <a:extLst>
              <a:ext uri="{FF2B5EF4-FFF2-40B4-BE49-F238E27FC236}">
                <a16:creationId xmlns:a16="http://schemas.microsoft.com/office/drawing/2014/main" id="{588F52D2-E420-4BCC-95F6-3A528FA7D91C}"/>
              </a:ext>
            </a:extLst>
          </p:cNvPr>
          <p:cNvSpPr/>
          <p:nvPr/>
        </p:nvSpPr>
        <p:spPr bwMode="auto">
          <a:xfrm>
            <a:off x="3351051" y="539806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17" name="Rectangle 16">
            <a:extLst>
              <a:ext uri="{FF2B5EF4-FFF2-40B4-BE49-F238E27FC236}">
                <a16:creationId xmlns:a16="http://schemas.microsoft.com/office/drawing/2014/main" id="{9BAB1CB6-2658-4EFF-8206-6B69A056BB25}"/>
              </a:ext>
            </a:extLst>
          </p:cNvPr>
          <p:cNvSpPr/>
          <p:nvPr/>
        </p:nvSpPr>
        <p:spPr bwMode="auto">
          <a:xfrm>
            <a:off x="3351051" y="489525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18" name="Rectangle 17">
            <a:extLst>
              <a:ext uri="{FF2B5EF4-FFF2-40B4-BE49-F238E27FC236}">
                <a16:creationId xmlns:a16="http://schemas.microsoft.com/office/drawing/2014/main" id="{A817BBF4-FFF6-4324-9EA5-72D71DBDB1EE}"/>
              </a:ext>
            </a:extLst>
          </p:cNvPr>
          <p:cNvSpPr/>
          <p:nvPr/>
        </p:nvSpPr>
        <p:spPr bwMode="auto">
          <a:xfrm>
            <a:off x="3351051" y="4392447"/>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9" name="Rectangle 18">
            <a:extLst>
              <a:ext uri="{FF2B5EF4-FFF2-40B4-BE49-F238E27FC236}">
                <a16:creationId xmlns:a16="http://schemas.microsoft.com/office/drawing/2014/main" id="{89608BB4-AF89-46AA-98D5-040A439F3274}"/>
              </a:ext>
            </a:extLst>
          </p:cNvPr>
          <p:cNvSpPr/>
          <p:nvPr/>
        </p:nvSpPr>
        <p:spPr bwMode="auto">
          <a:xfrm>
            <a:off x="3351051" y="388964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0" name="Rectangle 19">
            <a:extLst>
              <a:ext uri="{FF2B5EF4-FFF2-40B4-BE49-F238E27FC236}">
                <a16:creationId xmlns:a16="http://schemas.microsoft.com/office/drawing/2014/main" id="{59712C86-FC58-461B-837F-2DE125B1E40E}"/>
              </a:ext>
            </a:extLst>
          </p:cNvPr>
          <p:cNvSpPr/>
          <p:nvPr/>
        </p:nvSpPr>
        <p:spPr bwMode="auto">
          <a:xfrm>
            <a:off x="335105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21" name="Rectangle 20">
            <a:extLst>
              <a:ext uri="{FF2B5EF4-FFF2-40B4-BE49-F238E27FC236}">
                <a16:creationId xmlns:a16="http://schemas.microsoft.com/office/drawing/2014/main" id="{A5E7E0C5-F242-4D65-8D00-B51AE9D42B6C}"/>
              </a:ext>
            </a:extLst>
          </p:cNvPr>
          <p:cNvSpPr/>
          <p:nvPr/>
        </p:nvSpPr>
        <p:spPr bwMode="auto">
          <a:xfrm>
            <a:off x="335105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22" name="Rectangle 21">
            <a:extLst>
              <a:ext uri="{FF2B5EF4-FFF2-40B4-BE49-F238E27FC236}">
                <a16:creationId xmlns:a16="http://schemas.microsoft.com/office/drawing/2014/main" id="{5623EF25-ADF3-4C0B-B08E-958E8FD57C80}"/>
              </a:ext>
            </a:extLst>
          </p:cNvPr>
          <p:cNvSpPr/>
          <p:nvPr/>
        </p:nvSpPr>
        <p:spPr bwMode="auto">
          <a:xfrm>
            <a:off x="335105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23" name="Rectangle 22">
            <a:extLst>
              <a:ext uri="{FF2B5EF4-FFF2-40B4-BE49-F238E27FC236}">
                <a16:creationId xmlns:a16="http://schemas.microsoft.com/office/drawing/2014/main" id="{9BDA6CE7-05AD-4594-8CF6-D710DB66B29A}"/>
              </a:ext>
            </a:extLst>
          </p:cNvPr>
          <p:cNvSpPr/>
          <p:nvPr/>
        </p:nvSpPr>
        <p:spPr bwMode="auto">
          <a:xfrm>
            <a:off x="335105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24" name="Rectangle 23">
            <a:extLst>
              <a:ext uri="{FF2B5EF4-FFF2-40B4-BE49-F238E27FC236}">
                <a16:creationId xmlns:a16="http://schemas.microsoft.com/office/drawing/2014/main" id="{FFA11B5B-4B93-48A5-A7F3-FA51A73C52BB}"/>
              </a:ext>
            </a:extLst>
          </p:cNvPr>
          <p:cNvSpPr/>
          <p:nvPr/>
        </p:nvSpPr>
        <p:spPr bwMode="auto">
          <a:xfrm>
            <a:off x="335105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25" name="Rectangle 24">
            <a:extLst>
              <a:ext uri="{FF2B5EF4-FFF2-40B4-BE49-F238E27FC236}">
                <a16:creationId xmlns:a16="http://schemas.microsoft.com/office/drawing/2014/main" id="{341F4A18-7293-43F6-8202-907CEBE2E51A}"/>
              </a:ext>
            </a:extLst>
          </p:cNvPr>
          <p:cNvSpPr/>
          <p:nvPr/>
        </p:nvSpPr>
        <p:spPr bwMode="auto">
          <a:xfrm>
            <a:off x="5939067" y="540529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26" name="Rectangle 25">
            <a:extLst>
              <a:ext uri="{FF2B5EF4-FFF2-40B4-BE49-F238E27FC236}">
                <a16:creationId xmlns:a16="http://schemas.microsoft.com/office/drawing/2014/main" id="{072B1E40-5129-4B97-8819-B5932545624D}"/>
              </a:ext>
            </a:extLst>
          </p:cNvPr>
          <p:cNvSpPr/>
          <p:nvPr/>
        </p:nvSpPr>
        <p:spPr bwMode="auto">
          <a:xfrm>
            <a:off x="5939067" y="490248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27" name="Rectangle 26">
            <a:extLst>
              <a:ext uri="{FF2B5EF4-FFF2-40B4-BE49-F238E27FC236}">
                <a16:creationId xmlns:a16="http://schemas.microsoft.com/office/drawing/2014/main" id="{90722CB9-8E3D-4A2A-AF5D-94A0B56BE10C}"/>
              </a:ext>
            </a:extLst>
          </p:cNvPr>
          <p:cNvSpPr/>
          <p:nvPr/>
        </p:nvSpPr>
        <p:spPr bwMode="auto">
          <a:xfrm>
            <a:off x="5939067" y="439968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28" name="Rectangle 27">
            <a:extLst>
              <a:ext uri="{FF2B5EF4-FFF2-40B4-BE49-F238E27FC236}">
                <a16:creationId xmlns:a16="http://schemas.microsoft.com/office/drawing/2014/main" id="{1C6A057E-B934-44A0-9A59-1E72F84C5303}"/>
              </a:ext>
            </a:extLst>
          </p:cNvPr>
          <p:cNvSpPr/>
          <p:nvPr/>
        </p:nvSpPr>
        <p:spPr bwMode="auto">
          <a:xfrm>
            <a:off x="5939067" y="38968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9" name="Rectangle 28">
            <a:extLst>
              <a:ext uri="{FF2B5EF4-FFF2-40B4-BE49-F238E27FC236}">
                <a16:creationId xmlns:a16="http://schemas.microsoft.com/office/drawing/2014/main" id="{C726006D-A19E-4F8D-8029-D51FA079EF8B}"/>
              </a:ext>
            </a:extLst>
          </p:cNvPr>
          <p:cNvSpPr/>
          <p:nvPr/>
        </p:nvSpPr>
        <p:spPr bwMode="auto">
          <a:xfrm>
            <a:off x="5939067" y="33940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0" name="Rectangle 29">
            <a:extLst>
              <a:ext uri="{FF2B5EF4-FFF2-40B4-BE49-F238E27FC236}">
                <a16:creationId xmlns:a16="http://schemas.microsoft.com/office/drawing/2014/main" id="{8AE03B6F-6A53-46C5-9235-A654E0B2B9CE}"/>
              </a:ext>
            </a:extLst>
          </p:cNvPr>
          <p:cNvSpPr/>
          <p:nvPr/>
        </p:nvSpPr>
        <p:spPr bwMode="auto">
          <a:xfrm>
            <a:off x="5939067" y="28912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31" name="Rectangle 30">
            <a:extLst>
              <a:ext uri="{FF2B5EF4-FFF2-40B4-BE49-F238E27FC236}">
                <a16:creationId xmlns:a16="http://schemas.microsoft.com/office/drawing/2014/main" id="{76CC7D8E-BAB0-4498-A842-CDE598863636}"/>
              </a:ext>
            </a:extLst>
          </p:cNvPr>
          <p:cNvSpPr/>
          <p:nvPr/>
        </p:nvSpPr>
        <p:spPr bwMode="auto">
          <a:xfrm>
            <a:off x="5939067" y="23884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32" name="Rectangle 31">
            <a:extLst>
              <a:ext uri="{FF2B5EF4-FFF2-40B4-BE49-F238E27FC236}">
                <a16:creationId xmlns:a16="http://schemas.microsoft.com/office/drawing/2014/main" id="{E235AA51-E3D2-458E-AC36-870CD21280F7}"/>
              </a:ext>
            </a:extLst>
          </p:cNvPr>
          <p:cNvSpPr/>
          <p:nvPr/>
        </p:nvSpPr>
        <p:spPr bwMode="auto">
          <a:xfrm>
            <a:off x="5939067" y="188565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33" name="Rectangle 32">
            <a:extLst>
              <a:ext uri="{FF2B5EF4-FFF2-40B4-BE49-F238E27FC236}">
                <a16:creationId xmlns:a16="http://schemas.microsoft.com/office/drawing/2014/main" id="{9404F367-BFF8-4B70-B047-8606D1B94281}"/>
              </a:ext>
            </a:extLst>
          </p:cNvPr>
          <p:cNvSpPr/>
          <p:nvPr/>
        </p:nvSpPr>
        <p:spPr bwMode="auto">
          <a:xfrm>
            <a:off x="5939067" y="1382844"/>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34" name="Rectangle 33">
            <a:extLst>
              <a:ext uri="{FF2B5EF4-FFF2-40B4-BE49-F238E27FC236}">
                <a16:creationId xmlns:a16="http://schemas.microsoft.com/office/drawing/2014/main" id="{49969B00-E83D-4A53-B490-8C7B281C774D}"/>
              </a:ext>
            </a:extLst>
          </p:cNvPr>
          <p:cNvSpPr/>
          <p:nvPr/>
        </p:nvSpPr>
        <p:spPr bwMode="auto">
          <a:xfrm>
            <a:off x="9552049" y="540328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35" name="Rectangle 34">
            <a:extLst>
              <a:ext uri="{FF2B5EF4-FFF2-40B4-BE49-F238E27FC236}">
                <a16:creationId xmlns:a16="http://schemas.microsoft.com/office/drawing/2014/main" id="{2CC7FEBA-F838-4AFA-B89B-BC88ED60DCFB}"/>
              </a:ext>
            </a:extLst>
          </p:cNvPr>
          <p:cNvSpPr/>
          <p:nvPr/>
        </p:nvSpPr>
        <p:spPr bwMode="auto">
          <a:xfrm>
            <a:off x="9552049" y="49004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36" name="Rectangle 35">
            <a:extLst>
              <a:ext uri="{FF2B5EF4-FFF2-40B4-BE49-F238E27FC236}">
                <a16:creationId xmlns:a16="http://schemas.microsoft.com/office/drawing/2014/main" id="{604EE029-C8BD-4033-A7A8-135EB9F8C9EF}"/>
              </a:ext>
            </a:extLst>
          </p:cNvPr>
          <p:cNvSpPr/>
          <p:nvPr/>
        </p:nvSpPr>
        <p:spPr bwMode="auto">
          <a:xfrm>
            <a:off x="9552049" y="43976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37" name="Rectangle 36">
            <a:extLst>
              <a:ext uri="{FF2B5EF4-FFF2-40B4-BE49-F238E27FC236}">
                <a16:creationId xmlns:a16="http://schemas.microsoft.com/office/drawing/2014/main" id="{70C4CE2C-5A15-4944-B60A-EA231CF03E5E}"/>
              </a:ext>
            </a:extLst>
          </p:cNvPr>
          <p:cNvSpPr/>
          <p:nvPr/>
        </p:nvSpPr>
        <p:spPr bwMode="auto">
          <a:xfrm>
            <a:off x="9552049" y="38948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38" name="Rectangle 37">
            <a:extLst>
              <a:ext uri="{FF2B5EF4-FFF2-40B4-BE49-F238E27FC236}">
                <a16:creationId xmlns:a16="http://schemas.microsoft.com/office/drawing/2014/main" id="{025FADCD-3DB5-4861-A259-FB6B03DFA023}"/>
              </a:ext>
            </a:extLst>
          </p:cNvPr>
          <p:cNvSpPr/>
          <p:nvPr/>
        </p:nvSpPr>
        <p:spPr bwMode="auto">
          <a:xfrm>
            <a:off x="9552049" y="33920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9" name="Rectangle 38">
            <a:extLst>
              <a:ext uri="{FF2B5EF4-FFF2-40B4-BE49-F238E27FC236}">
                <a16:creationId xmlns:a16="http://schemas.microsoft.com/office/drawing/2014/main" id="{DAC0DE31-55B4-4CF5-9384-E0858CFCD126}"/>
              </a:ext>
            </a:extLst>
          </p:cNvPr>
          <p:cNvSpPr/>
          <p:nvPr/>
        </p:nvSpPr>
        <p:spPr bwMode="auto">
          <a:xfrm>
            <a:off x="9552049" y="288925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40" name="Rectangle 39">
            <a:extLst>
              <a:ext uri="{FF2B5EF4-FFF2-40B4-BE49-F238E27FC236}">
                <a16:creationId xmlns:a16="http://schemas.microsoft.com/office/drawing/2014/main" id="{0BAB266B-2DEF-4A04-A585-BF82A2F82EF0}"/>
              </a:ext>
            </a:extLst>
          </p:cNvPr>
          <p:cNvSpPr/>
          <p:nvPr/>
        </p:nvSpPr>
        <p:spPr bwMode="auto">
          <a:xfrm>
            <a:off x="9552049" y="238644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41" name="Rectangle 40">
            <a:extLst>
              <a:ext uri="{FF2B5EF4-FFF2-40B4-BE49-F238E27FC236}">
                <a16:creationId xmlns:a16="http://schemas.microsoft.com/office/drawing/2014/main" id="{CE2C1339-C3EF-4C81-AFD1-5158D1206E84}"/>
              </a:ext>
            </a:extLst>
          </p:cNvPr>
          <p:cNvSpPr/>
          <p:nvPr/>
        </p:nvSpPr>
        <p:spPr bwMode="auto">
          <a:xfrm>
            <a:off x="9552049" y="188363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42" name="Rectangle 41">
            <a:extLst>
              <a:ext uri="{FF2B5EF4-FFF2-40B4-BE49-F238E27FC236}">
                <a16:creationId xmlns:a16="http://schemas.microsoft.com/office/drawing/2014/main" id="{073543F3-8B71-49E7-8CA5-EF4D00F7BB24}"/>
              </a:ext>
            </a:extLst>
          </p:cNvPr>
          <p:cNvSpPr/>
          <p:nvPr/>
        </p:nvSpPr>
        <p:spPr bwMode="auto">
          <a:xfrm>
            <a:off x="9552049" y="138083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43" name="TextBox 42">
            <a:extLst>
              <a:ext uri="{FF2B5EF4-FFF2-40B4-BE49-F238E27FC236}">
                <a16:creationId xmlns:a16="http://schemas.microsoft.com/office/drawing/2014/main" id="{CD3FEA95-3088-46AA-92B8-D8DF4F3C65A7}"/>
              </a:ext>
            </a:extLst>
          </p:cNvPr>
          <p:cNvSpPr txBox="1"/>
          <p:nvPr/>
        </p:nvSpPr>
        <p:spPr>
          <a:xfrm>
            <a:off x="796403" y="5815575"/>
            <a:ext cx="1810184" cy="400110"/>
          </a:xfrm>
          <a:prstGeom prst="rect">
            <a:avLst/>
          </a:prstGeom>
          <a:noFill/>
        </p:spPr>
        <p:txBody>
          <a:bodyPr wrap="square" rtlCol="0">
            <a:spAutoFit/>
          </a:bodyPr>
          <a:lstStyle/>
          <a:p>
            <a:pPr algn="ctr"/>
            <a:r>
              <a:rPr lang="en-US" sz="2000">
                <a:solidFill>
                  <a:schemeClr val="tx2"/>
                </a:solidFill>
                <a:latin typeface="+mj-lt"/>
              </a:rPr>
              <a:t>On premises</a:t>
            </a:r>
          </a:p>
        </p:txBody>
      </p:sp>
      <p:sp>
        <p:nvSpPr>
          <p:cNvPr id="44" name="TextBox 43">
            <a:extLst>
              <a:ext uri="{FF2B5EF4-FFF2-40B4-BE49-F238E27FC236}">
                <a16:creationId xmlns:a16="http://schemas.microsoft.com/office/drawing/2014/main" id="{534197B3-54F0-4014-B962-E40364971074}"/>
              </a:ext>
            </a:extLst>
          </p:cNvPr>
          <p:cNvSpPr txBox="1"/>
          <p:nvPr/>
        </p:nvSpPr>
        <p:spPr>
          <a:xfrm>
            <a:off x="3472926" y="5817587"/>
            <a:ext cx="1599797" cy="615553"/>
          </a:xfrm>
          <a:prstGeom prst="rect">
            <a:avLst/>
          </a:prstGeom>
          <a:noFill/>
        </p:spPr>
        <p:txBody>
          <a:bodyPr wrap="none" rtlCol="0">
            <a:spAutoFit/>
          </a:bodyPr>
          <a:lstStyle/>
          <a:p>
            <a:pPr algn="ctr"/>
            <a:r>
              <a:rPr lang="en-US" sz="2000">
                <a:solidFill>
                  <a:schemeClr val="tx2"/>
                </a:solidFill>
                <a:latin typeface="+mj-lt"/>
              </a:rPr>
              <a:t>Infrastructure</a:t>
            </a:r>
          </a:p>
          <a:p>
            <a:pPr algn="ctr"/>
            <a:r>
              <a:rPr lang="en-US" sz="1400">
                <a:solidFill>
                  <a:schemeClr val="tx1">
                    <a:lumMod val="50000"/>
                    <a:lumOff val="50000"/>
                  </a:schemeClr>
                </a:solidFill>
                <a:latin typeface="+mj-lt"/>
              </a:rPr>
              <a:t>(as a Service)</a:t>
            </a:r>
          </a:p>
        </p:txBody>
      </p:sp>
      <p:sp>
        <p:nvSpPr>
          <p:cNvPr id="45" name="TextBox 44">
            <a:extLst>
              <a:ext uri="{FF2B5EF4-FFF2-40B4-BE49-F238E27FC236}">
                <a16:creationId xmlns:a16="http://schemas.microsoft.com/office/drawing/2014/main" id="{B41248AA-BDE3-4360-83B6-D467EB0BCB23}"/>
              </a:ext>
            </a:extLst>
          </p:cNvPr>
          <p:cNvSpPr txBox="1"/>
          <p:nvPr/>
        </p:nvSpPr>
        <p:spPr>
          <a:xfrm>
            <a:off x="6272506" y="5817587"/>
            <a:ext cx="1176669" cy="615553"/>
          </a:xfrm>
          <a:prstGeom prst="rect">
            <a:avLst/>
          </a:prstGeom>
          <a:noFill/>
        </p:spPr>
        <p:txBody>
          <a:bodyPr wrap="none" rtlCol="0">
            <a:spAutoFit/>
          </a:bodyPr>
          <a:lstStyle/>
          <a:p>
            <a:pPr algn="ctr"/>
            <a:r>
              <a:rPr lang="en-US" sz="2000">
                <a:solidFill>
                  <a:schemeClr val="tx2"/>
                </a:solidFill>
                <a:latin typeface="+mj-lt"/>
              </a:rPr>
              <a:t>Platform</a:t>
            </a:r>
          </a:p>
          <a:p>
            <a:pPr algn="ctr"/>
            <a:r>
              <a:rPr lang="en-US" sz="1400">
                <a:solidFill>
                  <a:schemeClr val="tx1">
                    <a:lumMod val="50000"/>
                    <a:lumOff val="50000"/>
                  </a:schemeClr>
                </a:solidFill>
                <a:latin typeface="+mj-lt"/>
              </a:rPr>
              <a:t>(as a Service)</a:t>
            </a:r>
          </a:p>
        </p:txBody>
      </p:sp>
      <p:sp>
        <p:nvSpPr>
          <p:cNvPr id="46" name="TextBox 45">
            <a:extLst>
              <a:ext uri="{FF2B5EF4-FFF2-40B4-BE49-F238E27FC236}">
                <a16:creationId xmlns:a16="http://schemas.microsoft.com/office/drawing/2014/main" id="{4176A77F-BF07-4471-A677-7A60DC803995}"/>
              </a:ext>
            </a:extLst>
          </p:cNvPr>
          <p:cNvSpPr txBox="1"/>
          <p:nvPr/>
        </p:nvSpPr>
        <p:spPr>
          <a:xfrm>
            <a:off x="9905852" y="5822291"/>
            <a:ext cx="1176669" cy="615553"/>
          </a:xfrm>
          <a:prstGeom prst="rect">
            <a:avLst/>
          </a:prstGeom>
          <a:noFill/>
        </p:spPr>
        <p:txBody>
          <a:bodyPr wrap="none" rtlCol="0">
            <a:spAutoFit/>
          </a:bodyPr>
          <a:lstStyle/>
          <a:p>
            <a:pPr algn="ctr"/>
            <a:r>
              <a:rPr lang="en-US" sz="2000">
                <a:solidFill>
                  <a:schemeClr val="tx2"/>
                </a:solidFill>
                <a:latin typeface="+mj-lt"/>
              </a:rPr>
              <a:t>Software</a:t>
            </a:r>
          </a:p>
          <a:p>
            <a:pPr algn="ctr"/>
            <a:r>
              <a:rPr lang="en-US" sz="1400">
                <a:solidFill>
                  <a:schemeClr val="tx1">
                    <a:lumMod val="50000"/>
                    <a:lumOff val="50000"/>
                  </a:schemeClr>
                </a:solidFill>
                <a:latin typeface="+mj-lt"/>
              </a:rPr>
              <a:t>(as a Service)</a:t>
            </a:r>
          </a:p>
        </p:txBody>
      </p:sp>
      <p:sp>
        <p:nvSpPr>
          <p:cNvPr id="48" name="Left Brace 47">
            <a:extLst>
              <a:ext uri="{FF2B5EF4-FFF2-40B4-BE49-F238E27FC236}">
                <a16:creationId xmlns:a16="http://schemas.microsoft.com/office/drawing/2014/main" id="{2F286576-AF80-4634-8530-A3BC0C639C7F}"/>
              </a:ext>
            </a:extLst>
          </p:cNvPr>
          <p:cNvSpPr/>
          <p:nvPr/>
        </p:nvSpPr>
        <p:spPr bwMode="auto">
          <a:xfrm>
            <a:off x="499528" y="1382844"/>
            <a:ext cx="218227" cy="4407193"/>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D54D14B7-A4ED-494D-A774-E9AA890EAC56}"/>
              </a:ext>
            </a:extLst>
          </p:cNvPr>
          <p:cNvSpPr txBox="1"/>
          <p:nvPr/>
        </p:nvSpPr>
        <p:spPr>
          <a:xfrm rot="16200000">
            <a:off x="-208636" y="3439584"/>
            <a:ext cx="1117615" cy="307777"/>
          </a:xfrm>
          <a:prstGeom prst="rect">
            <a:avLst/>
          </a:prstGeom>
          <a:noFill/>
        </p:spPr>
        <p:txBody>
          <a:bodyPr wrap="none" rtlCol="0">
            <a:spAutoFit/>
          </a:bodyPr>
          <a:lstStyle/>
          <a:p>
            <a:pPr algn="ctr"/>
            <a:r>
              <a:rPr lang="en-US" sz="1400">
                <a:latin typeface="+mj-lt"/>
              </a:rPr>
              <a:t>You Manage</a:t>
            </a:r>
          </a:p>
        </p:txBody>
      </p:sp>
      <p:grpSp>
        <p:nvGrpSpPr>
          <p:cNvPr id="61" name="Group 60">
            <a:extLst>
              <a:ext uri="{FF2B5EF4-FFF2-40B4-BE49-F238E27FC236}">
                <a16:creationId xmlns:a16="http://schemas.microsoft.com/office/drawing/2014/main" id="{EC24E358-726A-40BA-8BA8-17CCFF19DEB0}"/>
              </a:ext>
            </a:extLst>
          </p:cNvPr>
          <p:cNvGrpSpPr/>
          <p:nvPr/>
        </p:nvGrpSpPr>
        <p:grpSpPr>
          <a:xfrm>
            <a:off x="2803830" y="1399551"/>
            <a:ext cx="506340" cy="2401030"/>
            <a:chOff x="3115306" y="1920510"/>
            <a:chExt cx="506340" cy="2401030"/>
          </a:xfrm>
        </p:grpSpPr>
        <p:sp>
          <p:nvSpPr>
            <p:cNvPr id="53" name="Left Brace 52">
              <a:extLst>
                <a:ext uri="{FF2B5EF4-FFF2-40B4-BE49-F238E27FC236}">
                  <a16:creationId xmlns:a16="http://schemas.microsoft.com/office/drawing/2014/main" id="{02D89F29-4BA3-4C7E-90EB-A0B0231D27FE}"/>
                </a:ext>
              </a:extLst>
            </p:cNvPr>
            <p:cNvSpPr/>
            <p:nvPr/>
          </p:nvSpPr>
          <p:spPr bwMode="auto">
            <a:xfrm>
              <a:off x="3403419" y="1920510"/>
              <a:ext cx="218227" cy="2401030"/>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8F167F3-4879-422A-9125-6F62786A7203}"/>
                </a:ext>
              </a:extLst>
            </p:cNvPr>
            <p:cNvSpPr txBox="1"/>
            <p:nvPr/>
          </p:nvSpPr>
          <p:spPr>
            <a:xfrm rot="16200000">
              <a:off x="2710387" y="2972047"/>
              <a:ext cx="1117615" cy="307777"/>
            </a:xfrm>
            <a:prstGeom prst="rect">
              <a:avLst/>
            </a:prstGeom>
            <a:noFill/>
          </p:spPr>
          <p:txBody>
            <a:bodyPr wrap="none" rtlCol="0">
              <a:spAutoFit/>
            </a:bodyPr>
            <a:lstStyle/>
            <a:p>
              <a:pPr algn="ctr"/>
              <a:r>
                <a:rPr lang="en-US" sz="1400">
                  <a:latin typeface="+mj-lt"/>
                </a:rPr>
                <a:t>You Manage</a:t>
              </a:r>
            </a:p>
          </p:txBody>
        </p:sp>
      </p:grpSp>
      <p:grpSp>
        <p:nvGrpSpPr>
          <p:cNvPr id="57" name="Group 56">
            <a:extLst>
              <a:ext uri="{FF2B5EF4-FFF2-40B4-BE49-F238E27FC236}">
                <a16:creationId xmlns:a16="http://schemas.microsoft.com/office/drawing/2014/main" id="{83D8BFB9-8E2E-4EC1-BDC0-6E03E4440B3E}"/>
              </a:ext>
            </a:extLst>
          </p:cNvPr>
          <p:cNvGrpSpPr/>
          <p:nvPr/>
        </p:nvGrpSpPr>
        <p:grpSpPr>
          <a:xfrm>
            <a:off x="2806893" y="3816855"/>
            <a:ext cx="506346" cy="2038956"/>
            <a:chOff x="3267701" y="2009222"/>
            <a:chExt cx="506346" cy="2038956"/>
          </a:xfrm>
        </p:grpSpPr>
        <p:sp>
          <p:nvSpPr>
            <p:cNvPr id="55" name="Left Brace 54">
              <a:extLst>
                <a:ext uri="{FF2B5EF4-FFF2-40B4-BE49-F238E27FC236}">
                  <a16:creationId xmlns:a16="http://schemas.microsoft.com/office/drawing/2014/main" id="{7535F5B9-0AB3-4A52-A3BC-36DA007AF493}"/>
                </a:ext>
              </a:extLst>
            </p:cNvPr>
            <p:cNvSpPr/>
            <p:nvPr/>
          </p:nvSpPr>
          <p:spPr bwMode="auto">
            <a:xfrm>
              <a:off x="3555820" y="2072911"/>
              <a:ext cx="218227" cy="1909493"/>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B17F1A86-3794-46E9-83FF-260582240375}"/>
                </a:ext>
              </a:extLst>
            </p:cNvPr>
            <p:cNvSpPr txBox="1"/>
            <p:nvPr/>
          </p:nvSpPr>
          <p:spPr>
            <a:xfrm rot="16200000">
              <a:off x="2402112" y="2874811"/>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58" name="Group 57">
            <a:extLst>
              <a:ext uri="{FF2B5EF4-FFF2-40B4-BE49-F238E27FC236}">
                <a16:creationId xmlns:a16="http://schemas.microsoft.com/office/drawing/2014/main" id="{AAA93276-4816-44FF-88BD-E291B859AA4B}"/>
              </a:ext>
            </a:extLst>
          </p:cNvPr>
          <p:cNvGrpSpPr/>
          <p:nvPr/>
        </p:nvGrpSpPr>
        <p:grpSpPr>
          <a:xfrm>
            <a:off x="5394447" y="2412203"/>
            <a:ext cx="506347" cy="3413481"/>
            <a:chOff x="3267701" y="2072912"/>
            <a:chExt cx="506347" cy="3413481"/>
          </a:xfrm>
        </p:grpSpPr>
        <p:sp>
          <p:nvSpPr>
            <p:cNvPr id="59" name="Left Brace 58">
              <a:extLst>
                <a:ext uri="{FF2B5EF4-FFF2-40B4-BE49-F238E27FC236}">
                  <a16:creationId xmlns:a16="http://schemas.microsoft.com/office/drawing/2014/main" id="{AECB0F71-6272-4B48-820E-FBD54B69DB58}"/>
                </a:ext>
              </a:extLst>
            </p:cNvPr>
            <p:cNvSpPr/>
            <p:nvPr/>
          </p:nvSpPr>
          <p:spPr bwMode="auto">
            <a:xfrm>
              <a:off x="3555821" y="2072912"/>
              <a:ext cx="218227" cy="3413481"/>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955118D-A9E1-48F1-BC80-277D92686702}"/>
                </a:ext>
              </a:extLst>
            </p:cNvPr>
            <p:cNvSpPr txBox="1"/>
            <p:nvPr/>
          </p:nvSpPr>
          <p:spPr>
            <a:xfrm rot="16200000">
              <a:off x="2402112" y="3613429"/>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62" name="Group 61">
            <a:extLst>
              <a:ext uri="{FF2B5EF4-FFF2-40B4-BE49-F238E27FC236}">
                <a16:creationId xmlns:a16="http://schemas.microsoft.com/office/drawing/2014/main" id="{9EEF8903-9100-47EE-B01E-93210BC06BD9}"/>
              </a:ext>
            </a:extLst>
          </p:cNvPr>
          <p:cNvGrpSpPr/>
          <p:nvPr/>
        </p:nvGrpSpPr>
        <p:grpSpPr>
          <a:xfrm>
            <a:off x="5388993" y="1293660"/>
            <a:ext cx="506340" cy="1117615"/>
            <a:chOff x="3094681" y="1812607"/>
            <a:chExt cx="506340" cy="1117615"/>
          </a:xfrm>
        </p:grpSpPr>
        <p:sp>
          <p:nvSpPr>
            <p:cNvPr id="63" name="Left Brace 62">
              <a:extLst>
                <a:ext uri="{FF2B5EF4-FFF2-40B4-BE49-F238E27FC236}">
                  <a16:creationId xmlns:a16="http://schemas.microsoft.com/office/drawing/2014/main" id="{90CA671F-03D2-4197-9025-92C91ECDFA24}"/>
                </a:ext>
              </a:extLst>
            </p:cNvPr>
            <p:cNvSpPr/>
            <p:nvPr/>
          </p:nvSpPr>
          <p:spPr bwMode="auto">
            <a:xfrm>
              <a:off x="3382794" y="1920510"/>
              <a:ext cx="218227" cy="906874"/>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3B91D269-077B-4284-9AC2-3C9B07FBA172}"/>
                </a:ext>
              </a:extLst>
            </p:cNvPr>
            <p:cNvSpPr txBox="1"/>
            <p:nvPr/>
          </p:nvSpPr>
          <p:spPr>
            <a:xfrm rot="16200000">
              <a:off x="2689762" y="2217526"/>
              <a:ext cx="1117615" cy="307777"/>
            </a:xfrm>
            <a:prstGeom prst="rect">
              <a:avLst/>
            </a:prstGeom>
            <a:noFill/>
          </p:spPr>
          <p:txBody>
            <a:bodyPr wrap="none" rtlCol="0">
              <a:spAutoFit/>
            </a:bodyPr>
            <a:lstStyle/>
            <a:p>
              <a:pPr algn="ctr"/>
              <a:r>
                <a:rPr lang="en-US" sz="1400">
                  <a:latin typeface="+mj-lt"/>
                </a:rPr>
                <a:t>You Manage</a:t>
              </a:r>
            </a:p>
          </p:txBody>
        </p:sp>
      </p:grpSp>
      <p:grpSp>
        <p:nvGrpSpPr>
          <p:cNvPr id="65" name="Group 64">
            <a:extLst>
              <a:ext uri="{FF2B5EF4-FFF2-40B4-BE49-F238E27FC236}">
                <a16:creationId xmlns:a16="http://schemas.microsoft.com/office/drawing/2014/main" id="{4774CE15-C4F5-43E8-884A-9324707B6F08}"/>
              </a:ext>
            </a:extLst>
          </p:cNvPr>
          <p:cNvGrpSpPr/>
          <p:nvPr/>
        </p:nvGrpSpPr>
        <p:grpSpPr>
          <a:xfrm>
            <a:off x="8923511" y="1394281"/>
            <a:ext cx="506349" cy="4421294"/>
            <a:chOff x="3267700" y="2072912"/>
            <a:chExt cx="506349" cy="4421294"/>
          </a:xfrm>
        </p:grpSpPr>
        <p:sp>
          <p:nvSpPr>
            <p:cNvPr id="66" name="Left Brace 65">
              <a:extLst>
                <a:ext uri="{FF2B5EF4-FFF2-40B4-BE49-F238E27FC236}">
                  <a16:creationId xmlns:a16="http://schemas.microsoft.com/office/drawing/2014/main" id="{842FC870-CD3A-4F84-AA23-178CDE1902FE}"/>
                </a:ext>
              </a:extLst>
            </p:cNvPr>
            <p:cNvSpPr/>
            <p:nvPr/>
          </p:nvSpPr>
          <p:spPr bwMode="auto">
            <a:xfrm>
              <a:off x="3555822" y="2072912"/>
              <a:ext cx="218227" cy="4421294"/>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59CDDEB-5EF2-41D2-A790-AAAACD777F5B}"/>
                </a:ext>
              </a:extLst>
            </p:cNvPr>
            <p:cNvSpPr txBox="1"/>
            <p:nvPr/>
          </p:nvSpPr>
          <p:spPr>
            <a:xfrm rot="16200000">
              <a:off x="2402111" y="4130584"/>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spTree>
    <p:extLst>
      <p:ext uri="{BB962C8B-B14F-4D97-AF65-F5344CB8AC3E}">
        <p14:creationId xmlns:p14="http://schemas.microsoft.com/office/powerpoint/2010/main" val="86185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all" spc="500" normalizeH="0" baseline="0" noProof="0">
                <a:ln w="3175">
                  <a:noFill/>
                </a:ln>
                <a:solidFill>
                  <a:srgbClr val="243A5E"/>
                </a:solidFill>
                <a:effectLst/>
                <a:uLnTx/>
                <a:uFillTx/>
                <a:latin typeface="Segoe UI Semibold"/>
                <a:ea typeface="+mn-ea"/>
                <a:cs typeface="Segoe UI Semilight" charset="0"/>
              </a:rPr>
              <a:t>AZURE API for FHIR Example Use Case</a:t>
            </a:r>
          </a:p>
        </p:txBody>
      </p:sp>
      <p:sp>
        <p:nvSpPr>
          <p:cNvPr id="152" name="TextBox 151">
            <a:extLst>
              <a:ext uri="{FF2B5EF4-FFF2-40B4-BE49-F238E27FC236}">
                <a16:creationId xmlns:a16="http://schemas.microsoft.com/office/drawing/2014/main" id="{8AD22327-B22D-4835-A910-004F2BAD30F7}"/>
              </a:ext>
            </a:extLst>
          </p:cNvPr>
          <p:cNvSpPr txBox="1"/>
          <p:nvPr/>
        </p:nvSpPr>
        <p:spPr>
          <a:xfrm>
            <a:off x="3085168" y="1032711"/>
            <a:ext cx="114995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INGEST</a:t>
            </a:r>
          </a:p>
        </p:txBody>
      </p:sp>
      <p:sp>
        <p:nvSpPr>
          <p:cNvPr id="151" name="Rectangle 150">
            <a:extLst>
              <a:ext uri="{FF2B5EF4-FFF2-40B4-BE49-F238E27FC236}">
                <a16:creationId xmlns:a16="http://schemas.microsoft.com/office/drawing/2014/main" id="{9AF1F4F7-7C89-4E62-91E6-CF490EE454B3}"/>
              </a:ext>
            </a:extLst>
          </p:cNvPr>
          <p:cNvSpPr/>
          <p:nvPr/>
        </p:nvSpPr>
        <p:spPr bwMode="auto">
          <a:xfrm>
            <a:off x="4975471" y="1559514"/>
            <a:ext cx="1828800" cy="4440070"/>
          </a:xfrm>
          <a:prstGeom prst="rect">
            <a:avLst/>
          </a:prstGeom>
          <a:solidFill>
            <a:schemeClr val="tx2"/>
          </a:solidFill>
          <a:ln>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Azure API for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v3.0.1 (STU3)</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v4.0.0 (R4)</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Integration of multiple data sources.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Standard FHIR APIs</a:t>
            </a:r>
            <a:b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 CRUD / Search</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 name="TextBox 37">
            <a:extLst>
              <a:ext uri="{FF2B5EF4-FFF2-40B4-BE49-F238E27FC236}">
                <a16:creationId xmlns:a16="http://schemas.microsoft.com/office/drawing/2014/main" id="{E7A9B6F2-45F4-4D7A-AC51-0B63305EE3C7}"/>
              </a:ext>
            </a:extLst>
          </p:cNvPr>
          <p:cNvSpPr txBox="1"/>
          <p:nvPr/>
        </p:nvSpPr>
        <p:spPr>
          <a:xfrm>
            <a:off x="4975472" y="1032711"/>
            <a:ext cx="1828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PERSIST</a:t>
            </a:r>
          </a:p>
        </p:txBody>
      </p:sp>
      <p:sp>
        <p:nvSpPr>
          <p:cNvPr id="169" name="Rectangle 168">
            <a:extLst>
              <a:ext uri="{FF2B5EF4-FFF2-40B4-BE49-F238E27FC236}">
                <a16:creationId xmlns:a16="http://schemas.microsoft.com/office/drawing/2014/main" id="{6BCB6EFE-414B-4BA3-8DC7-473913A00B6F}"/>
              </a:ext>
            </a:extLst>
          </p:cNvPr>
          <p:cNvSpPr/>
          <p:nvPr/>
        </p:nvSpPr>
        <p:spPr bwMode="auto">
          <a:xfrm>
            <a:off x="3005913" y="6109641"/>
            <a:ext cx="5904884" cy="45912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Security &amp; Audit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management, audit logs, role-based access control</a:t>
            </a:r>
          </a:p>
        </p:txBody>
      </p:sp>
      <p:sp>
        <p:nvSpPr>
          <p:cNvPr id="174" name="Rectangle 173">
            <a:extLst>
              <a:ext uri="{FF2B5EF4-FFF2-40B4-BE49-F238E27FC236}">
                <a16:creationId xmlns:a16="http://schemas.microsoft.com/office/drawing/2014/main" id="{7B48217D-5373-4C32-885F-0710668941DC}"/>
              </a:ext>
            </a:extLst>
          </p:cNvPr>
          <p:cNvSpPr/>
          <p:nvPr/>
        </p:nvSpPr>
        <p:spPr bwMode="auto">
          <a:xfrm>
            <a:off x="7493309" y="2305186"/>
            <a:ext cx="1403767" cy="368817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Analytics &amp; AI</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1" name="Rectangle 170">
            <a:extLst>
              <a:ext uri="{FF2B5EF4-FFF2-40B4-BE49-F238E27FC236}">
                <a16:creationId xmlns:a16="http://schemas.microsoft.com/office/drawing/2014/main" id="{D259B80F-2DB1-4198-911C-23EA1BD3438E}"/>
              </a:ext>
            </a:extLst>
          </p:cNvPr>
          <p:cNvSpPr/>
          <p:nvPr/>
        </p:nvSpPr>
        <p:spPr bwMode="auto">
          <a:xfrm>
            <a:off x="7623692" y="3012292"/>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HDInsight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SQLDW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Data Lake</a:t>
            </a:r>
          </a:p>
        </p:txBody>
      </p:sp>
      <p:sp>
        <p:nvSpPr>
          <p:cNvPr id="172" name="Rectangle 171">
            <a:extLst>
              <a:ext uri="{FF2B5EF4-FFF2-40B4-BE49-F238E27FC236}">
                <a16:creationId xmlns:a16="http://schemas.microsoft.com/office/drawing/2014/main" id="{1DE24959-6E05-45B7-AA31-A3A7DB4E6900}"/>
              </a:ext>
            </a:extLst>
          </p:cNvPr>
          <p:cNvSpPr/>
          <p:nvPr/>
        </p:nvSpPr>
        <p:spPr bwMode="auto">
          <a:xfrm>
            <a:off x="7623692" y="4502826"/>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Intelligence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Machine Learning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Cognitive Services</a:t>
            </a:r>
          </a:p>
        </p:txBody>
      </p:sp>
      <p:sp>
        <p:nvSpPr>
          <p:cNvPr id="173" name="TextBox 172">
            <a:extLst>
              <a:ext uri="{FF2B5EF4-FFF2-40B4-BE49-F238E27FC236}">
                <a16:creationId xmlns:a16="http://schemas.microsoft.com/office/drawing/2014/main" id="{E913F6B8-6712-454C-A192-0C35743386CE}"/>
              </a:ext>
            </a:extLst>
          </p:cNvPr>
          <p:cNvSpPr txBox="1"/>
          <p:nvPr/>
        </p:nvSpPr>
        <p:spPr>
          <a:xfrm>
            <a:off x="7493309"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ENRICH</a:t>
            </a:r>
          </a:p>
        </p:txBody>
      </p:sp>
      <p:sp>
        <p:nvSpPr>
          <p:cNvPr id="17" name="TextBox 16">
            <a:extLst>
              <a:ext uri="{FF2B5EF4-FFF2-40B4-BE49-F238E27FC236}">
                <a16:creationId xmlns:a16="http://schemas.microsoft.com/office/drawing/2014/main" id="{3FAA919D-9057-4237-B278-EB576DE6AAD4}"/>
              </a:ext>
            </a:extLst>
          </p:cNvPr>
          <p:cNvSpPr txBox="1"/>
          <p:nvPr/>
        </p:nvSpPr>
        <p:spPr>
          <a:xfrm rot="16200000">
            <a:off x="9002502" y="3488387"/>
            <a:ext cx="4437479"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Segoe UI Semibold"/>
                <a:ea typeface="+mn-ea"/>
                <a:cs typeface="+mn-cs"/>
              </a:rPr>
              <a:t>SYSTEMS OF ENGAGEMENT</a:t>
            </a:r>
          </a:p>
        </p:txBody>
      </p:sp>
      <p:sp>
        <p:nvSpPr>
          <p:cNvPr id="176" name="Rectangle 175">
            <a:extLst>
              <a:ext uri="{FF2B5EF4-FFF2-40B4-BE49-F238E27FC236}">
                <a16:creationId xmlns:a16="http://schemas.microsoft.com/office/drawing/2014/main" id="{FCFFBEB8-6A76-4CDC-9FC9-1723BE7CE438}"/>
              </a:ext>
            </a:extLst>
          </p:cNvPr>
          <p:cNvSpPr/>
          <p:nvPr/>
        </p:nvSpPr>
        <p:spPr bwMode="auto">
          <a:xfrm>
            <a:off x="9518221" y="1555880"/>
            <a:ext cx="1403767" cy="5012609"/>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5" name="TextBox 174">
            <a:extLst>
              <a:ext uri="{FF2B5EF4-FFF2-40B4-BE49-F238E27FC236}">
                <a16:creationId xmlns:a16="http://schemas.microsoft.com/office/drawing/2014/main" id="{D833F087-FB76-4119-8B32-B8A24CBDE297}"/>
              </a:ext>
            </a:extLst>
          </p:cNvPr>
          <p:cNvSpPr txBox="1"/>
          <p:nvPr/>
        </p:nvSpPr>
        <p:spPr>
          <a:xfrm>
            <a:off x="9526946"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PRESENT</a:t>
            </a:r>
          </a:p>
        </p:txBody>
      </p:sp>
      <p:sp>
        <p:nvSpPr>
          <p:cNvPr id="177" name="Rectangle 176">
            <a:extLst>
              <a:ext uri="{FF2B5EF4-FFF2-40B4-BE49-F238E27FC236}">
                <a16:creationId xmlns:a16="http://schemas.microsoft.com/office/drawing/2014/main" id="{EA691BCD-990D-46C3-830B-9FF8FB0E301A}"/>
              </a:ext>
            </a:extLst>
          </p:cNvPr>
          <p:cNvSpPr/>
          <p:nvPr/>
        </p:nvSpPr>
        <p:spPr bwMode="auto">
          <a:xfrm>
            <a:off x="1095149" y="1555879"/>
            <a:ext cx="1403767" cy="501261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FFFFFF">
                  <a:lumMod val="50000"/>
                </a:srgbClr>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553EF06F-5A7C-40AB-9810-C7D88E57D8F3}"/>
              </a:ext>
            </a:extLst>
          </p:cNvPr>
          <p:cNvSpPr txBox="1"/>
          <p:nvPr/>
        </p:nvSpPr>
        <p:spPr>
          <a:xfrm rot="16200000">
            <a:off x="-1444515" y="3460687"/>
            <a:ext cx="4437481"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solidFill>
                  <a:schemeClr val="accent1">
                    <a:lumMod val="10000"/>
                    <a:lumOff val="90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lumMod val="75000"/>
                  </a:srgbClr>
                </a:solidFill>
                <a:effectLst/>
                <a:uLnTx/>
                <a:uFillTx/>
                <a:latin typeface="Segoe UI Semibold"/>
                <a:ea typeface="+mn-ea"/>
                <a:cs typeface="+mn-cs"/>
              </a:rPr>
              <a:t>SYSTEMS OF RECORD</a:t>
            </a:r>
          </a:p>
        </p:txBody>
      </p:sp>
      <p:grpSp>
        <p:nvGrpSpPr>
          <p:cNvPr id="132" name="Group 131">
            <a:extLst>
              <a:ext uri="{FF2B5EF4-FFF2-40B4-BE49-F238E27FC236}">
                <a16:creationId xmlns:a16="http://schemas.microsoft.com/office/drawing/2014/main" id="{C5F3F858-52D1-4EE1-8500-0D62CAD154BE}"/>
              </a:ext>
            </a:extLst>
          </p:cNvPr>
          <p:cNvGrpSpPr/>
          <p:nvPr/>
        </p:nvGrpSpPr>
        <p:grpSpPr>
          <a:xfrm>
            <a:off x="1141660" y="1638976"/>
            <a:ext cx="1371600" cy="999425"/>
            <a:chOff x="1551876" y="1790584"/>
            <a:chExt cx="1371600" cy="999425"/>
          </a:xfrm>
        </p:grpSpPr>
        <p:pic>
          <p:nvPicPr>
            <p:cNvPr id="133" name="Graphic 132" descr="Stethoscope">
              <a:extLst>
                <a:ext uri="{FF2B5EF4-FFF2-40B4-BE49-F238E27FC236}">
                  <a16:creationId xmlns:a16="http://schemas.microsoft.com/office/drawing/2014/main" id="{3B6091F8-20E5-4FB5-B502-56D4528A1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3356" y="1790584"/>
              <a:ext cx="548640" cy="548640"/>
            </a:xfrm>
            <a:prstGeom prst="rect">
              <a:avLst/>
            </a:prstGeom>
          </p:spPr>
        </p:pic>
        <p:sp>
          <p:nvSpPr>
            <p:cNvPr id="134" name="TextBox 133">
              <a:extLst>
                <a:ext uri="{FF2B5EF4-FFF2-40B4-BE49-F238E27FC236}">
                  <a16:creationId xmlns:a16="http://schemas.microsoft.com/office/drawing/2014/main" id="{C3FF7161-A477-4618-AD94-78A91B035E08}"/>
                </a:ext>
              </a:extLst>
            </p:cNvPr>
            <p:cNvSpPr txBox="1"/>
            <p:nvPr/>
          </p:nvSpPr>
          <p:spPr>
            <a:xfrm>
              <a:off x="1551876" y="2351427"/>
              <a:ext cx="1371600" cy="4385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Clinical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Patients, Procedures, Observations</a:t>
              </a:r>
            </a:p>
          </p:txBody>
        </p:sp>
      </p:grpSp>
      <p:grpSp>
        <p:nvGrpSpPr>
          <p:cNvPr id="135" name="Group 134">
            <a:extLst>
              <a:ext uri="{FF2B5EF4-FFF2-40B4-BE49-F238E27FC236}">
                <a16:creationId xmlns:a16="http://schemas.microsoft.com/office/drawing/2014/main" id="{B15EFCC7-F1DD-44BF-9FBD-78DE51B85584}"/>
              </a:ext>
            </a:extLst>
          </p:cNvPr>
          <p:cNvGrpSpPr/>
          <p:nvPr/>
        </p:nvGrpSpPr>
        <p:grpSpPr>
          <a:xfrm>
            <a:off x="1115156" y="2669718"/>
            <a:ext cx="1371600" cy="853231"/>
            <a:chOff x="2897178" y="1850218"/>
            <a:chExt cx="1371600" cy="853231"/>
          </a:xfrm>
        </p:grpSpPr>
        <p:pic>
          <p:nvPicPr>
            <p:cNvPr id="136" name="Graphic 135" descr="DNA">
              <a:extLst>
                <a:ext uri="{FF2B5EF4-FFF2-40B4-BE49-F238E27FC236}">
                  <a16:creationId xmlns:a16="http://schemas.microsoft.com/office/drawing/2014/main" id="{958558A6-9227-4AFB-ACF0-C6FF03D6B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5162" y="1850218"/>
              <a:ext cx="548640" cy="548640"/>
            </a:xfrm>
            <a:prstGeom prst="rect">
              <a:avLst/>
            </a:prstGeom>
          </p:spPr>
        </p:pic>
        <p:sp>
          <p:nvSpPr>
            <p:cNvPr id="137" name="TextBox 136">
              <a:extLst>
                <a:ext uri="{FF2B5EF4-FFF2-40B4-BE49-F238E27FC236}">
                  <a16:creationId xmlns:a16="http://schemas.microsoft.com/office/drawing/2014/main" id="{44274843-A90A-4EF2-AA11-16C8D7ED37A9}"/>
                </a:ext>
              </a:extLst>
            </p:cNvPr>
            <p:cNvSpPr txBox="1"/>
            <p:nvPr/>
          </p:nvSpPr>
          <p:spPr>
            <a:xfrm>
              <a:off x="2897178" y="2411061"/>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-omics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Genomics, Immunomics</a:t>
              </a:r>
            </a:p>
          </p:txBody>
        </p:sp>
      </p:grpSp>
      <p:grpSp>
        <p:nvGrpSpPr>
          <p:cNvPr id="138" name="Group 137">
            <a:extLst>
              <a:ext uri="{FF2B5EF4-FFF2-40B4-BE49-F238E27FC236}">
                <a16:creationId xmlns:a16="http://schemas.microsoft.com/office/drawing/2014/main" id="{3D899973-22A0-4517-A532-F78CFFBC623B}"/>
              </a:ext>
            </a:extLst>
          </p:cNvPr>
          <p:cNvGrpSpPr/>
          <p:nvPr/>
        </p:nvGrpSpPr>
        <p:grpSpPr>
          <a:xfrm>
            <a:off x="1141660" y="3573497"/>
            <a:ext cx="1371600" cy="991730"/>
            <a:chOff x="4295488" y="1790584"/>
            <a:chExt cx="1371600" cy="991730"/>
          </a:xfrm>
        </p:grpSpPr>
        <p:pic>
          <p:nvPicPr>
            <p:cNvPr id="139" name="Graphic 138" descr="Watch">
              <a:extLst>
                <a:ext uri="{FF2B5EF4-FFF2-40B4-BE49-F238E27FC236}">
                  <a16:creationId xmlns:a16="http://schemas.microsoft.com/office/drawing/2014/main" id="{34FA85C1-E88D-4546-93D5-15BCECF69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6968" y="1790584"/>
              <a:ext cx="548640" cy="548640"/>
            </a:xfrm>
            <a:prstGeom prst="rect">
              <a:avLst/>
            </a:prstGeom>
          </p:spPr>
        </p:pic>
        <p:sp>
          <p:nvSpPr>
            <p:cNvPr id="140" name="TextBox 139">
              <a:extLst>
                <a:ext uri="{FF2B5EF4-FFF2-40B4-BE49-F238E27FC236}">
                  <a16:creationId xmlns:a16="http://schemas.microsoft.com/office/drawing/2014/main" id="{089ADF87-E665-45FB-A65B-836A8E284E6F}"/>
                </a:ext>
              </a:extLst>
            </p:cNvPr>
            <p:cNvSpPr txBox="1"/>
            <p:nvPr/>
          </p:nvSpPr>
          <p:spPr>
            <a:xfrm>
              <a:off x="4295488" y="2351427"/>
              <a:ext cx="13716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srgbClr val="000000">
                      <a:lumMod val="60000"/>
                      <a:lumOff val="40000"/>
                    </a:srgbClr>
                  </a:solidFill>
                  <a:effectLst/>
                  <a:uLnTx/>
                  <a:uFillTx/>
                  <a:latin typeface="Segoe UI Semibold"/>
                  <a:ea typeface="+mn-ea"/>
                  <a:cs typeface="Segoe UI" panose="020B0502040204020203" pitchFamily="34" charset="0"/>
                </a:rPr>
                <a:t>IoMT</a:t>
              </a: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 Wearables, Monitors</a:t>
              </a:r>
            </a:p>
          </p:txBody>
        </p:sp>
      </p:grpSp>
      <p:grpSp>
        <p:nvGrpSpPr>
          <p:cNvPr id="141" name="Group 140">
            <a:extLst>
              <a:ext uri="{FF2B5EF4-FFF2-40B4-BE49-F238E27FC236}">
                <a16:creationId xmlns:a16="http://schemas.microsoft.com/office/drawing/2014/main" id="{CC57953B-67E9-403D-AD65-99673C358428}"/>
              </a:ext>
            </a:extLst>
          </p:cNvPr>
          <p:cNvGrpSpPr/>
          <p:nvPr/>
        </p:nvGrpSpPr>
        <p:grpSpPr>
          <a:xfrm>
            <a:off x="1141660" y="4536910"/>
            <a:ext cx="1371600" cy="1130230"/>
            <a:chOff x="5667294" y="1790584"/>
            <a:chExt cx="1371600" cy="1130230"/>
          </a:xfrm>
        </p:grpSpPr>
        <p:pic>
          <p:nvPicPr>
            <p:cNvPr id="142" name="Graphic 141" descr="Database">
              <a:extLst>
                <a:ext uri="{FF2B5EF4-FFF2-40B4-BE49-F238E27FC236}">
                  <a16:creationId xmlns:a16="http://schemas.microsoft.com/office/drawing/2014/main" id="{B20D989A-8993-4D41-9B20-8745D52862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8774" y="1790584"/>
              <a:ext cx="548640" cy="548640"/>
            </a:xfrm>
            <a:prstGeom prst="rect">
              <a:avLst/>
            </a:prstGeom>
          </p:spPr>
        </p:pic>
        <p:sp>
          <p:nvSpPr>
            <p:cNvPr id="143" name="TextBox 142">
              <a:extLst>
                <a:ext uri="{FF2B5EF4-FFF2-40B4-BE49-F238E27FC236}">
                  <a16:creationId xmlns:a16="http://schemas.microsoft.com/office/drawing/2014/main" id="{993FFE92-8EE4-46D6-BF03-83C2A37EF9D0}"/>
                </a:ext>
              </a:extLst>
            </p:cNvPr>
            <p:cNvSpPr txBox="1"/>
            <p:nvPr/>
          </p:nvSpPr>
          <p:spPr>
            <a:xfrm>
              <a:off x="5667294" y="2351427"/>
              <a:ext cx="1371600" cy="5693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3</a:t>
              </a:r>
              <a:r>
                <a:rPr kumimoji="0" lang="en-US" sz="1000" b="1" i="0" u="none" strike="noStrike" kern="600" cap="none" spc="0" normalizeH="0" baseline="30000" noProof="0">
                  <a:ln>
                    <a:noFill/>
                  </a:ln>
                  <a:solidFill>
                    <a:srgbClr val="000000"/>
                  </a:solidFill>
                  <a:effectLst/>
                  <a:uLnTx/>
                  <a:uFillTx/>
                  <a:latin typeface="Segoe UI Semibold"/>
                  <a:ea typeface="+mn-ea"/>
                  <a:cs typeface="Segoe UI" panose="020B0502040204020203" pitchFamily="34" charset="0"/>
                </a:rPr>
                <a:t>rd</a:t>
              </a: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 Party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Demographic, Geographic, Psychographic</a:t>
              </a:r>
            </a:p>
          </p:txBody>
        </p:sp>
      </p:grpSp>
      <p:grpSp>
        <p:nvGrpSpPr>
          <p:cNvPr id="144" name="Group 143">
            <a:extLst>
              <a:ext uri="{FF2B5EF4-FFF2-40B4-BE49-F238E27FC236}">
                <a16:creationId xmlns:a16="http://schemas.microsoft.com/office/drawing/2014/main" id="{5FF73B28-35C5-45C6-8CF0-5EEDB48CE0ED}"/>
              </a:ext>
            </a:extLst>
          </p:cNvPr>
          <p:cNvGrpSpPr/>
          <p:nvPr/>
        </p:nvGrpSpPr>
        <p:grpSpPr>
          <a:xfrm>
            <a:off x="1141660" y="5638823"/>
            <a:ext cx="1371600" cy="853231"/>
            <a:chOff x="7039102" y="1790584"/>
            <a:chExt cx="1371600" cy="853231"/>
          </a:xfrm>
        </p:grpSpPr>
        <p:sp>
          <p:nvSpPr>
            <p:cNvPr id="145" name="TextBox 144">
              <a:extLst>
                <a:ext uri="{FF2B5EF4-FFF2-40B4-BE49-F238E27FC236}">
                  <a16:creationId xmlns:a16="http://schemas.microsoft.com/office/drawing/2014/main" id="{A4776110-3887-4460-91C6-2F9ED915F3EE}"/>
                </a:ext>
              </a:extLst>
            </p:cNvPr>
            <p:cNvSpPr txBox="1"/>
            <p:nvPr/>
          </p:nvSpPr>
          <p:spPr>
            <a:xfrm>
              <a:off x="7039102" y="2351427"/>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Other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CRM, Billing, Marketing</a:t>
              </a:r>
            </a:p>
          </p:txBody>
        </p:sp>
        <p:pic>
          <p:nvPicPr>
            <p:cNvPr id="146" name="Graphic 145" descr="Laptop">
              <a:extLst>
                <a:ext uri="{FF2B5EF4-FFF2-40B4-BE49-F238E27FC236}">
                  <a16:creationId xmlns:a16="http://schemas.microsoft.com/office/drawing/2014/main" id="{35539433-566C-498F-B840-630A975077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582" y="1790584"/>
              <a:ext cx="548640" cy="548640"/>
            </a:xfrm>
            <a:prstGeom prst="rect">
              <a:avLst/>
            </a:prstGeom>
          </p:spPr>
        </p:pic>
      </p:grpSp>
      <p:sp>
        <p:nvSpPr>
          <p:cNvPr id="178" name="TextBox 177">
            <a:extLst>
              <a:ext uri="{FF2B5EF4-FFF2-40B4-BE49-F238E27FC236}">
                <a16:creationId xmlns:a16="http://schemas.microsoft.com/office/drawing/2014/main" id="{5B01D79F-210A-48E4-AB1B-510A34ED9147}"/>
              </a:ext>
            </a:extLst>
          </p:cNvPr>
          <p:cNvSpPr txBox="1"/>
          <p:nvPr/>
        </p:nvSpPr>
        <p:spPr>
          <a:xfrm>
            <a:off x="1095149" y="1032711"/>
            <a:ext cx="140376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GENERATE</a:t>
            </a:r>
          </a:p>
        </p:txBody>
      </p:sp>
      <p:cxnSp>
        <p:nvCxnSpPr>
          <p:cNvPr id="45" name="Straight Arrow Connector 44">
            <a:extLst>
              <a:ext uri="{FF2B5EF4-FFF2-40B4-BE49-F238E27FC236}">
                <a16:creationId xmlns:a16="http://schemas.microsoft.com/office/drawing/2014/main" id="{D157EDD2-DD69-4D99-8DB6-99C4C7C9D524}"/>
              </a:ext>
            </a:extLst>
          </p:cNvPr>
          <p:cNvCxnSpPr>
            <a:cxnSpLocks/>
          </p:cNvCxnSpPr>
          <p:nvPr/>
        </p:nvCxnSpPr>
        <p:spPr>
          <a:xfrm>
            <a:off x="6804271" y="1879930"/>
            <a:ext cx="272267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0F2A76E-17FC-499B-AB4F-913176C2CA78}"/>
              </a:ext>
            </a:extLst>
          </p:cNvPr>
          <p:cNvCxnSpPr>
            <a:cxnSpLocks/>
            <a:stCxn id="174" idx="3"/>
          </p:cNvCxnSpPr>
          <p:nvPr/>
        </p:nvCxnSpPr>
        <p:spPr>
          <a:xfrm>
            <a:off x="8897076" y="4149273"/>
            <a:ext cx="62114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87E7AB-8DBE-46E3-8012-C7BA350E5B21}"/>
              </a:ext>
            </a:extLst>
          </p:cNvPr>
          <p:cNvCxnSpPr>
            <a:cxnSpLocks/>
          </p:cNvCxnSpPr>
          <p:nvPr/>
        </p:nvCxnSpPr>
        <p:spPr>
          <a:xfrm>
            <a:off x="6804271" y="3750657"/>
            <a:ext cx="689038"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7E3C01A-FC75-4485-9F5F-F11AD8DF9C13}"/>
              </a:ext>
            </a:extLst>
          </p:cNvPr>
          <p:cNvCxnSpPr>
            <a:cxnSpLocks/>
            <a:stCxn id="37" idx="3"/>
          </p:cNvCxnSpPr>
          <p:nvPr/>
        </p:nvCxnSpPr>
        <p:spPr>
          <a:xfrm>
            <a:off x="4283752" y="2691184"/>
            <a:ext cx="69171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76D1263-9B8A-4F95-A2D2-2D270155F89C}"/>
              </a:ext>
            </a:extLst>
          </p:cNvPr>
          <p:cNvCxnSpPr>
            <a:cxnSpLocks/>
            <a:stCxn id="149" idx="3"/>
          </p:cNvCxnSpPr>
          <p:nvPr/>
        </p:nvCxnSpPr>
        <p:spPr>
          <a:xfrm>
            <a:off x="4283752" y="4028790"/>
            <a:ext cx="69901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CB8B748-5EAE-4357-B0EE-A28916D5D434}"/>
              </a:ext>
            </a:extLst>
          </p:cNvPr>
          <p:cNvCxnSpPr>
            <a:cxnSpLocks/>
            <a:stCxn id="150" idx="3"/>
          </p:cNvCxnSpPr>
          <p:nvPr/>
        </p:nvCxnSpPr>
        <p:spPr>
          <a:xfrm>
            <a:off x="4283752" y="5366396"/>
            <a:ext cx="70606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99C2215-A7DD-482F-9C1C-66F5EF24F7F1}"/>
              </a:ext>
            </a:extLst>
          </p:cNvPr>
          <p:cNvCxnSpPr>
            <a:cxnSpLocks/>
            <a:endCxn id="37" idx="1"/>
          </p:cNvCxnSpPr>
          <p:nvPr/>
        </p:nvCxnSpPr>
        <p:spPr>
          <a:xfrm>
            <a:off x="2486756" y="2691184"/>
            <a:ext cx="519157"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7E5EEBD-8B3E-4A0D-820F-26D9711A4552}"/>
              </a:ext>
            </a:extLst>
          </p:cNvPr>
          <p:cNvCxnSpPr>
            <a:cxnSpLocks/>
            <a:stCxn id="37" idx="2"/>
            <a:endCxn id="149" idx="0"/>
          </p:cNvCxnSpPr>
          <p:nvPr/>
        </p:nvCxnSpPr>
        <p:spPr>
          <a:xfrm>
            <a:off x="3644833" y="3285544"/>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56D75B1-F929-4C4E-8A86-4B1B7B0C949F}"/>
              </a:ext>
            </a:extLst>
          </p:cNvPr>
          <p:cNvCxnSpPr>
            <a:cxnSpLocks/>
            <a:stCxn id="149" idx="2"/>
            <a:endCxn id="150" idx="0"/>
          </p:cNvCxnSpPr>
          <p:nvPr/>
        </p:nvCxnSpPr>
        <p:spPr>
          <a:xfrm>
            <a:off x="3644833" y="4623150"/>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FF8B3DD-D648-4133-8B71-050D3CD72BD0}"/>
              </a:ext>
            </a:extLst>
          </p:cNvPr>
          <p:cNvSpPr txBox="1"/>
          <p:nvPr/>
        </p:nvSpPr>
        <p:spPr>
          <a:xfrm>
            <a:off x="0" y="1045322"/>
            <a:ext cx="1263022" cy="4893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lumMod val="75000"/>
                  </a:srgbClr>
                </a:solidFill>
                <a:effectLst/>
                <a:uLnTx/>
                <a:uFillTx/>
                <a:latin typeface="Segoe UI Semibold"/>
                <a:ea typeface="+mn-ea"/>
                <a:cs typeface="+mn-cs"/>
              </a:rPr>
              <a:t>DATA FLOW:</a:t>
            </a:r>
          </a:p>
        </p:txBody>
      </p:sp>
      <p:grpSp>
        <p:nvGrpSpPr>
          <p:cNvPr id="63" name="Group 62">
            <a:extLst>
              <a:ext uri="{FF2B5EF4-FFF2-40B4-BE49-F238E27FC236}">
                <a16:creationId xmlns:a16="http://schemas.microsoft.com/office/drawing/2014/main" id="{30A369FC-3D30-447B-B2E7-D228F9754E31}"/>
              </a:ext>
            </a:extLst>
          </p:cNvPr>
          <p:cNvGrpSpPr/>
          <p:nvPr/>
        </p:nvGrpSpPr>
        <p:grpSpPr>
          <a:xfrm>
            <a:off x="9644514" y="4078838"/>
            <a:ext cx="1172620" cy="696154"/>
            <a:chOff x="9370827" y="3078821"/>
            <a:chExt cx="1172620" cy="696154"/>
          </a:xfrm>
        </p:grpSpPr>
        <p:grpSp>
          <p:nvGrpSpPr>
            <p:cNvPr id="22" name="Group 21">
              <a:extLst>
                <a:ext uri="{FF2B5EF4-FFF2-40B4-BE49-F238E27FC236}">
                  <a16:creationId xmlns:a16="http://schemas.microsoft.com/office/drawing/2014/main" id="{56542E06-6986-4524-9C9D-6C4AA30651C5}"/>
                </a:ext>
              </a:extLst>
            </p:cNvPr>
            <p:cNvGrpSpPr/>
            <p:nvPr/>
          </p:nvGrpSpPr>
          <p:grpSpPr>
            <a:xfrm>
              <a:off x="9712924" y="3078821"/>
              <a:ext cx="470428" cy="397257"/>
              <a:chOff x="9712924" y="3078821"/>
              <a:chExt cx="470428" cy="397257"/>
            </a:xfrm>
          </p:grpSpPr>
          <p:grpSp>
            <p:nvGrpSpPr>
              <p:cNvPr id="77" name="Group 76">
                <a:extLst>
                  <a:ext uri="{FF2B5EF4-FFF2-40B4-BE49-F238E27FC236}">
                    <a16:creationId xmlns:a16="http://schemas.microsoft.com/office/drawing/2014/main" id="{E9642501-486D-4EFA-96D8-0348E2DFD03D}"/>
                  </a:ext>
                </a:extLst>
              </p:cNvPr>
              <p:cNvGrpSpPr/>
              <p:nvPr/>
            </p:nvGrpSpPr>
            <p:grpSpPr>
              <a:xfrm>
                <a:off x="9712924" y="3078821"/>
                <a:ext cx="470428" cy="397257"/>
                <a:chOff x="8083571" y="602124"/>
                <a:chExt cx="470428" cy="397257"/>
              </a:xfrm>
            </p:grpSpPr>
            <p:grpSp>
              <p:nvGrpSpPr>
                <p:cNvPr id="78" name="Group 77">
                  <a:extLst>
                    <a:ext uri="{FF2B5EF4-FFF2-40B4-BE49-F238E27FC236}">
                      <a16:creationId xmlns:a16="http://schemas.microsoft.com/office/drawing/2014/main" id="{3F17995A-6B55-412C-9804-AEEA89B8351E}"/>
                    </a:ext>
                  </a:extLst>
                </p:cNvPr>
                <p:cNvGrpSpPr/>
                <p:nvPr/>
              </p:nvGrpSpPr>
              <p:grpSpPr>
                <a:xfrm>
                  <a:off x="8083571" y="602124"/>
                  <a:ext cx="470428" cy="397257"/>
                  <a:chOff x="2104954" y="1575258"/>
                  <a:chExt cx="313283" cy="264555"/>
                </a:xfrm>
              </p:grpSpPr>
              <p:sp>
                <p:nvSpPr>
                  <p:cNvPr id="83" name="Rectangle 9">
                    <a:extLst>
                      <a:ext uri="{FF2B5EF4-FFF2-40B4-BE49-F238E27FC236}">
                        <a16:creationId xmlns:a16="http://schemas.microsoft.com/office/drawing/2014/main" id="{E3F0AEA3-F0C9-4304-B2A6-DC28DFB5B241}"/>
                      </a:ext>
                    </a:extLst>
                  </p:cNvPr>
                  <p:cNvSpPr>
                    <a:spLocks noChangeArrowheads="1"/>
                  </p:cNvSpPr>
                  <p:nvPr/>
                </p:nvSpPr>
                <p:spPr bwMode="auto">
                  <a:xfrm>
                    <a:off x="210495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Line 10">
                    <a:extLst>
                      <a:ext uri="{FF2B5EF4-FFF2-40B4-BE49-F238E27FC236}">
                        <a16:creationId xmlns:a16="http://schemas.microsoft.com/office/drawing/2014/main" id="{6171F2FA-309E-475C-A69C-C602C478881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79" name="Group 78">
                  <a:extLst>
                    <a:ext uri="{FF2B5EF4-FFF2-40B4-BE49-F238E27FC236}">
                      <a16:creationId xmlns:a16="http://schemas.microsoft.com/office/drawing/2014/main" id="{7AED8108-C773-43CC-A5B3-7E1F5CA55E56}"/>
                    </a:ext>
                  </a:extLst>
                </p:cNvPr>
                <p:cNvGrpSpPr/>
                <p:nvPr/>
              </p:nvGrpSpPr>
              <p:grpSpPr>
                <a:xfrm>
                  <a:off x="8357506" y="638047"/>
                  <a:ext cx="143690" cy="35923"/>
                  <a:chOff x="2287367" y="1599181"/>
                  <a:chExt cx="95690" cy="23923"/>
                </a:xfrm>
                <a:solidFill>
                  <a:schemeClr val="tx2"/>
                </a:solidFill>
              </p:grpSpPr>
              <p:sp>
                <p:nvSpPr>
                  <p:cNvPr id="80" name="Oval 11">
                    <a:extLst>
                      <a:ext uri="{FF2B5EF4-FFF2-40B4-BE49-F238E27FC236}">
                        <a16:creationId xmlns:a16="http://schemas.microsoft.com/office/drawing/2014/main" id="{7AB732DE-3335-473D-84A6-42E2F933D83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Oval 12">
                    <a:extLst>
                      <a:ext uri="{FF2B5EF4-FFF2-40B4-BE49-F238E27FC236}">
                        <a16:creationId xmlns:a16="http://schemas.microsoft.com/office/drawing/2014/main" id="{FB52852C-6EE3-4D9D-B1C7-69A00E5F78D0}"/>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2" name="Oval 13">
                    <a:extLst>
                      <a:ext uri="{FF2B5EF4-FFF2-40B4-BE49-F238E27FC236}">
                        <a16:creationId xmlns:a16="http://schemas.microsoft.com/office/drawing/2014/main" id="{9FB5A533-AC52-4698-87B3-8CB696CE898E}"/>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5" name="Graphic 94" descr="Medical">
                <a:extLst>
                  <a:ext uri="{FF2B5EF4-FFF2-40B4-BE49-F238E27FC236}">
                    <a16:creationId xmlns:a16="http://schemas.microsoft.com/office/drawing/2014/main" id="{8AC5D4A1-211A-4623-8053-1EAE8654E5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09257" y="3192993"/>
                <a:ext cx="274320" cy="274320"/>
              </a:xfrm>
              <a:prstGeom prst="rect">
                <a:avLst/>
              </a:prstGeom>
            </p:spPr>
          </p:pic>
        </p:grpSp>
        <p:sp>
          <p:nvSpPr>
            <p:cNvPr id="108" name="TextBox 107">
              <a:extLst>
                <a:ext uri="{FF2B5EF4-FFF2-40B4-BE49-F238E27FC236}">
                  <a16:creationId xmlns:a16="http://schemas.microsoft.com/office/drawing/2014/main" id="{A0B48564-F306-4E1D-9047-AF4DBCDAB219}"/>
                </a:ext>
              </a:extLst>
            </p:cNvPr>
            <p:cNvSpPr txBox="1"/>
            <p:nvPr/>
          </p:nvSpPr>
          <p:spPr>
            <a:xfrm>
              <a:off x="9370827" y="3511826"/>
              <a:ext cx="117262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Patient / Clinician Portals</a:t>
              </a:r>
            </a:p>
          </p:txBody>
        </p:sp>
      </p:grpSp>
      <p:grpSp>
        <p:nvGrpSpPr>
          <p:cNvPr id="110" name="Group 109">
            <a:extLst>
              <a:ext uri="{FF2B5EF4-FFF2-40B4-BE49-F238E27FC236}">
                <a16:creationId xmlns:a16="http://schemas.microsoft.com/office/drawing/2014/main" id="{56F2BB46-215C-46A7-95B3-DB3BD8970FB5}"/>
              </a:ext>
            </a:extLst>
          </p:cNvPr>
          <p:cNvGrpSpPr/>
          <p:nvPr/>
        </p:nvGrpSpPr>
        <p:grpSpPr>
          <a:xfrm>
            <a:off x="9779931" y="4939691"/>
            <a:ext cx="880346" cy="726529"/>
            <a:chOff x="9551523" y="3866129"/>
            <a:chExt cx="880346" cy="726529"/>
          </a:xfrm>
        </p:grpSpPr>
        <p:grpSp>
          <p:nvGrpSpPr>
            <p:cNvPr id="21" name="Group 20">
              <a:extLst>
                <a:ext uri="{FF2B5EF4-FFF2-40B4-BE49-F238E27FC236}">
                  <a16:creationId xmlns:a16="http://schemas.microsoft.com/office/drawing/2014/main" id="{38BA7876-AC6F-472B-8037-1E92163B49CC}"/>
                </a:ext>
              </a:extLst>
            </p:cNvPr>
            <p:cNvGrpSpPr/>
            <p:nvPr/>
          </p:nvGrpSpPr>
          <p:grpSpPr>
            <a:xfrm>
              <a:off x="9758235" y="3866129"/>
              <a:ext cx="457200" cy="457200"/>
              <a:chOff x="9758235" y="3866129"/>
              <a:chExt cx="457200" cy="457200"/>
            </a:xfrm>
          </p:grpSpPr>
          <p:pic>
            <p:nvPicPr>
              <p:cNvPr id="105" name="Graphic 104" descr="Smart Phone">
                <a:extLst>
                  <a:ext uri="{FF2B5EF4-FFF2-40B4-BE49-F238E27FC236}">
                    <a16:creationId xmlns:a16="http://schemas.microsoft.com/office/drawing/2014/main" id="{6E967D8B-F7AF-46DA-B285-63F8CB955E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58235" y="3866129"/>
                <a:ext cx="457200" cy="457200"/>
              </a:xfrm>
              <a:prstGeom prst="rect">
                <a:avLst/>
              </a:prstGeom>
            </p:spPr>
          </p:pic>
          <p:pic>
            <p:nvPicPr>
              <p:cNvPr id="106" name="Graphic 105" descr="Heartbeat">
                <a:extLst>
                  <a:ext uri="{FF2B5EF4-FFF2-40B4-BE49-F238E27FC236}">
                    <a16:creationId xmlns:a16="http://schemas.microsoft.com/office/drawing/2014/main" id="{10801FCE-19B3-423A-A984-8A797107C4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95395" y="3995400"/>
                <a:ext cx="182880" cy="182880"/>
              </a:xfrm>
              <a:prstGeom prst="rect">
                <a:avLst/>
              </a:prstGeom>
            </p:spPr>
          </p:pic>
        </p:grpSp>
        <p:sp>
          <p:nvSpPr>
            <p:cNvPr id="109" name="TextBox 108">
              <a:extLst>
                <a:ext uri="{FF2B5EF4-FFF2-40B4-BE49-F238E27FC236}">
                  <a16:creationId xmlns:a16="http://schemas.microsoft.com/office/drawing/2014/main" id="{D9FC67AD-349F-4E19-8B87-315DD5402AFC}"/>
                </a:ext>
              </a:extLst>
            </p:cNvPr>
            <p:cNvSpPr txBox="1"/>
            <p:nvPr/>
          </p:nvSpPr>
          <p:spPr>
            <a:xfrm>
              <a:off x="9551523" y="4329509"/>
              <a:ext cx="88034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Mobile Experiences</a:t>
              </a:r>
            </a:p>
          </p:txBody>
        </p:sp>
      </p:grpSp>
      <p:grpSp>
        <p:nvGrpSpPr>
          <p:cNvPr id="112" name="Group 111">
            <a:extLst>
              <a:ext uri="{FF2B5EF4-FFF2-40B4-BE49-F238E27FC236}">
                <a16:creationId xmlns:a16="http://schemas.microsoft.com/office/drawing/2014/main" id="{C9398082-41A4-44EC-86B3-37875610A388}"/>
              </a:ext>
            </a:extLst>
          </p:cNvPr>
          <p:cNvGrpSpPr/>
          <p:nvPr/>
        </p:nvGrpSpPr>
        <p:grpSpPr>
          <a:xfrm>
            <a:off x="9783445" y="5830917"/>
            <a:ext cx="873318" cy="565480"/>
            <a:chOff x="9517674" y="4563198"/>
            <a:chExt cx="873318" cy="565480"/>
          </a:xfrm>
        </p:grpSpPr>
        <p:grpSp>
          <p:nvGrpSpPr>
            <p:cNvPr id="20" name="Group 19">
              <a:extLst>
                <a:ext uri="{FF2B5EF4-FFF2-40B4-BE49-F238E27FC236}">
                  <a16:creationId xmlns:a16="http://schemas.microsoft.com/office/drawing/2014/main" id="{B937A1D6-2030-45BE-91F1-225EE89EA75B}"/>
                </a:ext>
              </a:extLst>
            </p:cNvPr>
            <p:cNvGrpSpPr/>
            <p:nvPr/>
          </p:nvGrpSpPr>
          <p:grpSpPr>
            <a:xfrm>
              <a:off x="9719492" y="4563198"/>
              <a:ext cx="466989" cy="397257"/>
              <a:chOff x="9716361" y="4563198"/>
              <a:chExt cx="466989" cy="397257"/>
            </a:xfrm>
          </p:grpSpPr>
          <p:grpSp>
            <p:nvGrpSpPr>
              <p:cNvPr id="64" name="Group 63">
                <a:extLst>
                  <a:ext uri="{FF2B5EF4-FFF2-40B4-BE49-F238E27FC236}">
                    <a16:creationId xmlns:a16="http://schemas.microsoft.com/office/drawing/2014/main" id="{A3055E8A-E3FA-4BA4-B3A9-D54C365EF72E}"/>
                  </a:ext>
                </a:extLst>
              </p:cNvPr>
              <p:cNvGrpSpPr/>
              <p:nvPr/>
            </p:nvGrpSpPr>
            <p:grpSpPr>
              <a:xfrm>
                <a:off x="9716361" y="4563198"/>
                <a:ext cx="466989" cy="397257"/>
                <a:chOff x="8087008" y="602124"/>
                <a:chExt cx="466989" cy="397257"/>
              </a:xfrm>
            </p:grpSpPr>
            <p:grpSp>
              <p:nvGrpSpPr>
                <p:cNvPr id="66" name="Group 65">
                  <a:extLst>
                    <a:ext uri="{FF2B5EF4-FFF2-40B4-BE49-F238E27FC236}">
                      <a16:creationId xmlns:a16="http://schemas.microsoft.com/office/drawing/2014/main" id="{2E3E1975-3516-4BE4-B0DD-74015B27B00E}"/>
                    </a:ext>
                  </a:extLst>
                </p:cNvPr>
                <p:cNvGrpSpPr/>
                <p:nvPr/>
              </p:nvGrpSpPr>
              <p:grpSpPr>
                <a:xfrm>
                  <a:off x="8087008" y="602124"/>
                  <a:ext cx="466989" cy="397257"/>
                  <a:chOff x="2107244" y="1575258"/>
                  <a:chExt cx="310993" cy="264555"/>
                </a:xfrm>
              </p:grpSpPr>
              <p:sp>
                <p:nvSpPr>
                  <p:cNvPr id="75" name="Rectangle 9">
                    <a:extLst>
                      <a:ext uri="{FF2B5EF4-FFF2-40B4-BE49-F238E27FC236}">
                        <a16:creationId xmlns:a16="http://schemas.microsoft.com/office/drawing/2014/main" id="{CDEB3CF3-FF4B-44A8-9F0C-1108230847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Line 10">
                    <a:extLst>
                      <a:ext uri="{FF2B5EF4-FFF2-40B4-BE49-F238E27FC236}">
                        <a16:creationId xmlns:a16="http://schemas.microsoft.com/office/drawing/2014/main" id="{31DBA458-176F-473C-822E-E51128B08B6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68" name="Group 67">
                  <a:extLst>
                    <a:ext uri="{FF2B5EF4-FFF2-40B4-BE49-F238E27FC236}">
                      <a16:creationId xmlns:a16="http://schemas.microsoft.com/office/drawing/2014/main" id="{177E0B8E-F095-4737-80C1-0AFCED66AA63}"/>
                    </a:ext>
                  </a:extLst>
                </p:cNvPr>
                <p:cNvGrpSpPr/>
                <p:nvPr/>
              </p:nvGrpSpPr>
              <p:grpSpPr>
                <a:xfrm>
                  <a:off x="8357506" y="638047"/>
                  <a:ext cx="143690" cy="35923"/>
                  <a:chOff x="2287367" y="1599181"/>
                  <a:chExt cx="95690" cy="23923"/>
                </a:xfrm>
                <a:solidFill>
                  <a:schemeClr val="tx2"/>
                </a:solidFill>
              </p:grpSpPr>
              <p:sp>
                <p:nvSpPr>
                  <p:cNvPr id="69" name="Oval 11">
                    <a:extLst>
                      <a:ext uri="{FF2B5EF4-FFF2-40B4-BE49-F238E27FC236}">
                        <a16:creationId xmlns:a16="http://schemas.microsoft.com/office/drawing/2014/main" id="{01BB8769-2AC1-4529-8234-BBD1CD9321B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3" name="Oval 12">
                    <a:extLst>
                      <a:ext uri="{FF2B5EF4-FFF2-40B4-BE49-F238E27FC236}">
                        <a16:creationId xmlns:a16="http://schemas.microsoft.com/office/drawing/2014/main" id="{068D3916-C088-4534-A123-53BE8483BBE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Oval 13">
                    <a:extLst>
                      <a:ext uri="{FF2B5EF4-FFF2-40B4-BE49-F238E27FC236}">
                        <a16:creationId xmlns:a16="http://schemas.microsoft.com/office/drawing/2014/main" id="{E236C03B-C2BF-4F3C-A2A5-0C58D9113F5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4" name="Graphic 93" descr="Heartbeat">
                <a:extLst>
                  <a:ext uri="{FF2B5EF4-FFF2-40B4-BE49-F238E27FC236}">
                    <a16:creationId xmlns:a16="http://schemas.microsoft.com/office/drawing/2014/main" id="{19B417CA-8652-49CD-B54A-91F3158794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12695" y="4679230"/>
                <a:ext cx="274320" cy="274320"/>
              </a:xfrm>
              <a:prstGeom prst="rect">
                <a:avLst/>
              </a:prstGeom>
            </p:spPr>
          </p:pic>
        </p:grpSp>
        <p:sp>
          <p:nvSpPr>
            <p:cNvPr id="111" name="TextBox 110">
              <a:extLst>
                <a:ext uri="{FF2B5EF4-FFF2-40B4-BE49-F238E27FC236}">
                  <a16:creationId xmlns:a16="http://schemas.microsoft.com/office/drawing/2014/main" id="{37F22C03-C2EF-47C5-9B62-801CA38E3000}"/>
                </a:ext>
              </a:extLst>
            </p:cNvPr>
            <p:cNvSpPr txBox="1"/>
            <p:nvPr/>
          </p:nvSpPr>
          <p:spPr>
            <a:xfrm>
              <a:off x="9517674" y="4997104"/>
              <a:ext cx="873318" cy="131574"/>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Dashboards</a:t>
              </a:r>
            </a:p>
          </p:txBody>
        </p:sp>
      </p:grpSp>
      <p:pic>
        <p:nvPicPr>
          <p:cNvPr id="97" name="Picture 2" descr="Image result for microsoft teams logo">
            <a:extLst>
              <a:ext uri="{FF2B5EF4-FFF2-40B4-BE49-F238E27FC236}">
                <a16:creationId xmlns:a16="http://schemas.microsoft.com/office/drawing/2014/main" id="{050B277A-8829-43CD-9770-C0865E09CB98}"/>
              </a:ext>
            </a:extLst>
          </p:cNvPr>
          <p:cNvPicPr>
            <a:picLocks noChangeAspect="1" noChangeArrowheads="1"/>
          </p:cNvPicPr>
          <p:nvPr/>
        </p:nvPicPr>
        <p:blipFill rotWithShape="1">
          <a:blip r:embed="rId19">
            <a:clrChange>
              <a:clrFrom>
                <a:srgbClr val="F5F5F5"/>
              </a:clrFrom>
              <a:clrTo>
                <a:srgbClr val="F5F5F5">
                  <a:alpha val="0"/>
                </a:srgbClr>
              </a:clrTo>
            </a:clrChange>
            <a:biLevel thresh="75000"/>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28111" t="9622" r="27889" b="9622"/>
          <a:stretch/>
        </p:blipFill>
        <p:spPr bwMode="auto">
          <a:xfrm>
            <a:off x="9817799" y="1692039"/>
            <a:ext cx="804610" cy="775304"/>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63A86A8D-59D0-4165-87B3-AFF9ABE2ECE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60035" y="2605147"/>
            <a:ext cx="520139" cy="548640"/>
          </a:xfrm>
          <a:prstGeom prst="rect">
            <a:avLst/>
          </a:prstGeom>
        </p:spPr>
      </p:pic>
      <p:sp>
        <p:nvSpPr>
          <p:cNvPr id="37" name="Rectangle 36">
            <a:extLst>
              <a:ext uri="{FF2B5EF4-FFF2-40B4-BE49-F238E27FC236}">
                <a16:creationId xmlns:a16="http://schemas.microsoft.com/office/drawing/2014/main" id="{8D02D36B-AF82-4F7A-9637-D08CD21AE89B}"/>
              </a:ext>
            </a:extLst>
          </p:cNvPr>
          <p:cNvSpPr/>
          <p:nvPr/>
        </p:nvSpPr>
        <p:spPr bwMode="auto">
          <a:xfrm>
            <a:off x="3005913" y="2096824"/>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Adaptation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Direct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HL7v2.x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CCDA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CSV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Text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49" name="Rectangle 148">
            <a:extLst>
              <a:ext uri="{FF2B5EF4-FFF2-40B4-BE49-F238E27FC236}">
                <a16:creationId xmlns:a16="http://schemas.microsoft.com/office/drawing/2014/main" id="{20C5B56F-53C8-4875-A69B-77709F40EEF6}"/>
              </a:ext>
            </a:extLst>
          </p:cNvPr>
          <p:cNvSpPr/>
          <p:nvPr/>
        </p:nvSpPr>
        <p:spPr bwMode="auto">
          <a:xfrm>
            <a:off x="3005913" y="3434430"/>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Normalize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Terminology Services </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ICD-10, SNOMED CT, LOINC, </a:t>
            </a:r>
            <a:r>
              <a:rPr kumimoji="0" lang="en-US" sz="800" b="0" i="1" u="none" strike="noStrike" kern="1200" cap="none" spc="0" normalizeH="0" baseline="0" noProof="0" err="1">
                <a:ln>
                  <a:noFill/>
                </a:ln>
                <a:solidFill>
                  <a:srgbClr val="FFFFFF">
                    <a:lumMod val="65000"/>
                  </a:srgbClr>
                </a:solidFill>
                <a:effectLst/>
                <a:uLnTx/>
                <a:uFillTx/>
                <a:latin typeface="Segoe UI Semibold"/>
                <a:ea typeface="Segoe UI" pitchFamily="34" charset="0"/>
                <a:cs typeface="Segoe UI" pitchFamily="34" charset="0"/>
              </a:rPr>
              <a:t>RxNorm</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 </a:t>
            </a:r>
          </a:p>
        </p:txBody>
      </p:sp>
      <p:sp>
        <p:nvSpPr>
          <p:cNvPr id="150" name="Rectangle 149">
            <a:extLst>
              <a:ext uri="{FF2B5EF4-FFF2-40B4-BE49-F238E27FC236}">
                <a16:creationId xmlns:a16="http://schemas.microsoft.com/office/drawing/2014/main" id="{92957C04-0B96-4767-A77F-9296A2DAE5C6}"/>
              </a:ext>
            </a:extLst>
          </p:cNvPr>
          <p:cNvSpPr/>
          <p:nvPr/>
        </p:nvSpPr>
        <p:spPr bwMode="auto">
          <a:xfrm>
            <a:off x="3005913" y="4772036"/>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Annotate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Validation</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Profiles)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Labelling</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Mental Health data)</a:t>
            </a:r>
          </a:p>
        </p:txBody>
      </p:sp>
      <p:pic>
        <p:nvPicPr>
          <p:cNvPr id="2" name="Picture 1">
            <a:extLst>
              <a:ext uri="{FF2B5EF4-FFF2-40B4-BE49-F238E27FC236}">
                <a16:creationId xmlns:a16="http://schemas.microsoft.com/office/drawing/2014/main" id="{1554FF8C-4B46-F642-9706-1668908C6737}"/>
              </a:ext>
            </a:extLst>
          </p:cNvPr>
          <p:cNvPicPr>
            <a:picLocks noChangeAspect="1"/>
          </p:cNvPicPr>
          <p:nvPr/>
        </p:nvPicPr>
        <p:blipFill rotWithShape="1">
          <a:blip r:embed="rId23"/>
          <a:srcRect b="33826"/>
          <a:stretch/>
        </p:blipFill>
        <p:spPr>
          <a:xfrm>
            <a:off x="9677450" y="3235601"/>
            <a:ext cx="1106747" cy="693319"/>
          </a:xfrm>
          <a:prstGeom prst="rect">
            <a:avLst/>
          </a:prstGeom>
        </p:spPr>
      </p:pic>
      <p:sp>
        <p:nvSpPr>
          <p:cNvPr id="3" name="TextBox 2">
            <a:extLst>
              <a:ext uri="{FF2B5EF4-FFF2-40B4-BE49-F238E27FC236}">
                <a16:creationId xmlns:a16="http://schemas.microsoft.com/office/drawing/2014/main" id="{C842949E-6F00-404B-969F-F125FB261128}"/>
              </a:ext>
            </a:extLst>
          </p:cNvPr>
          <p:cNvSpPr txBox="1"/>
          <p:nvPr/>
        </p:nvSpPr>
        <p:spPr>
          <a:xfrm>
            <a:off x="7493309" y="1736784"/>
            <a:ext cx="1402033" cy="1431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cxnSp>
        <p:nvCxnSpPr>
          <p:cNvPr id="86" name="Straight Arrow Connector 85">
            <a:extLst>
              <a:ext uri="{FF2B5EF4-FFF2-40B4-BE49-F238E27FC236}">
                <a16:creationId xmlns:a16="http://schemas.microsoft.com/office/drawing/2014/main" id="{A7D3693C-CFFC-014B-9505-344EA25A3D64}"/>
              </a:ext>
            </a:extLst>
          </p:cNvPr>
          <p:cNvCxnSpPr>
            <a:cxnSpLocks/>
          </p:cNvCxnSpPr>
          <p:nvPr/>
        </p:nvCxnSpPr>
        <p:spPr>
          <a:xfrm>
            <a:off x="2513260" y="1775371"/>
            <a:ext cx="246568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30445E-9804-3E41-A311-4794AE69CDB1}"/>
              </a:ext>
            </a:extLst>
          </p:cNvPr>
          <p:cNvSpPr txBox="1"/>
          <p:nvPr/>
        </p:nvSpPr>
        <p:spPr>
          <a:xfrm>
            <a:off x="2997966" y="1628542"/>
            <a:ext cx="129756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88" name="TextBox 87">
            <a:extLst>
              <a:ext uri="{FF2B5EF4-FFF2-40B4-BE49-F238E27FC236}">
                <a16:creationId xmlns:a16="http://schemas.microsoft.com/office/drawing/2014/main" id="{DC24C107-1DC6-F341-BDA1-FA16630A7448}"/>
              </a:ext>
            </a:extLst>
          </p:cNvPr>
          <p:cNvSpPr txBox="1"/>
          <p:nvPr/>
        </p:nvSpPr>
        <p:spPr>
          <a:xfrm>
            <a:off x="4404695" y="2550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0" name="TextBox 89">
            <a:extLst>
              <a:ext uri="{FF2B5EF4-FFF2-40B4-BE49-F238E27FC236}">
                <a16:creationId xmlns:a16="http://schemas.microsoft.com/office/drawing/2014/main" id="{FBA71EF8-F6BA-A34B-8696-FDE5702A0BC0}"/>
              </a:ext>
            </a:extLst>
          </p:cNvPr>
          <p:cNvSpPr txBox="1"/>
          <p:nvPr/>
        </p:nvSpPr>
        <p:spPr>
          <a:xfrm>
            <a:off x="6934877" y="3606965"/>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1" name="TextBox 90">
            <a:extLst>
              <a:ext uri="{FF2B5EF4-FFF2-40B4-BE49-F238E27FC236}">
                <a16:creationId xmlns:a16="http://schemas.microsoft.com/office/drawing/2014/main" id="{0F3A2AD5-3AFA-904F-BCDE-AA76651F308F}"/>
              </a:ext>
            </a:extLst>
          </p:cNvPr>
          <p:cNvSpPr txBox="1"/>
          <p:nvPr/>
        </p:nvSpPr>
        <p:spPr>
          <a:xfrm>
            <a:off x="4404695" y="3887540"/>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2" name="TextBox 91">
            <a:extLst>
              <a:ext uri="{FF2B5EF4-FFF2-40B4-BE49-F238E27FC236}">
                <a16:creationId xmlns:a16="http://schemas.microsoft.com/office/drawing/2014/main" id="{5C76EFAB-C84D-0146-A802-350394DC55A2}"/>
              </a:ext>
            </a:extLst>
          </p:cNvPr>
          <p:cNvSpPr txBox="1"/>
          <p:nvPr/>
        </p:nvSpPr>
        <p:spPr>
          <a:xfrm>
            <a:off x="4404695" y="5218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9" name="TextBox 98">
            <a:extLst>
              <a:ext uri="{FF2B5EF4-FFF2-40B4-BE49-F238E27FC236}">
                <a16:creationId xmlns:a16="http://schemas.microsoft.com/office/drawing/2014/main" id="{AB1B918E-427A-D24D-AE94-4AF1CD385F5D}"/>
              </a:ext>
            </a:extLst>
          </p:cNvPr>
          <p:cNvSpPr txBox="1"/>
          <p:nvPr/>
        </p:nvSpPr>
        <p:spPr>
          <a:xfrm>
            <a:off x="2513535" y="2750365"/>
            <a:ext cx="457200" cy="61714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HL7v2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CCDA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CSV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Text</a:t>
            </a:r>
          </a:p>
        </p:txBody>
      </p:sp>
    </p:spTree>
    <p:extLst>
      <p:ext uri="{BB962C8B-B14F-4D97-AF65-F5344CB8AC3E}">
        <p14:creationId xmlns:p14="http://schemas.microsoft.com/office/powerpoint/2010/main" val="286617042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289E-82ED-774C-BCBF-A3196788CA1C}"/>
              </a:ext>
            </a:extLst>
          </p:cNvPr>
          <p:cNvSpPr>
            <a:spLocks noGrp="1"/>
          </p:cNvSpPr>
          <p:nvPr>
            <p:ph type="title"/>
          </p:nvPr>
        </p:nvSpPr>
        <p:spPr>
          <a:xfrm>
            <a:off x="1975103" y="6560821"/>
            <a:ext cx="7443217" cy="220258"/>
          </a:xfrm>
        </p:spPr>
        <p:txBody>
          <a:bodyPr/>
          <a:lstStyle/>
          <a:p>
            <a:r>
              <a:rPr lang="en-US" sz="1600" dirty="0">
                <a:latin typeface="+mn-lt"/>
                <a:cs typeface="Segoe UI"/>
                <a:hlinkClick r:id="rId3"/>
              </a:rPr>
              <a:t>http://github.com/Microsoft/fhir-server-samples</a:t>
            </a:r>
            <a:r>
              <a:rPr lang="en-US" sz="1600" dirty="0">
                <a:latin typeface="+mn-lt"/>
                <a:cs typeface="Segoe UI"/>
              </a:rPr>
              <a:t> </a:t>
            </a:r>
            <a:endParaRPr lang="en-US" sz="1600" dirty="0">
              <a:latin typeface="+mn-lt"/>
            </a:endParaRPr>
          </a:p>
        </p:txBody>
      </p:sp>
      <p:pic>
        <p:nvPicPr>
          <p:cNvPr id="6" name="Picture 5">
            <a:extLst>
              <a:ext uri="{FF2B5EF4-FFF2-40B4-BE49-F238E27FC236}">
                <a16:creationId xmlns:a16="http://schemas.microsoft.com/office/drawing/2014/main" id="{E6954FF1-6AEA-964E-A55B-E306E3725340}"/>
              </a:ext>
            </a:extLst>
          </p:cNvPr>
          <p:cNvPicPr>
            <a:picLocks noChangeAspect="1"/>
          </p:cNvPicPr>
          <p:nvPr/>
        </p:nvPicPr>
        <p:blipFill>
          <a:blip r:embed="rId4"/>
          <a:stretch>
            <a:fillRect/>
          </a:stretch>
        </p:blipFill>
        <p:spPr>
          <a:xfrm>
            <a:off x="1434338" y="1135380"/>
            <a:ext cx="9899381" cy="5166239"/>
          </a:xfrm>
          <a:prstGeom prst="rect">
            <a:avLst/>
          </a:prstGeom>
        </p:spPr>
      </p:pic>
      <p:sp>
        <p:nvSpPr>
          <p:cNvPr id="3" name="Title 1">
            <a:extLst>
              <a:ext uri="{FF2B5EF4-FFF2-40B4-BE49-F238E27FC236}">
                <a16:creationId xmlns:a16="http://schemas.microsoft.com/office/drawing/2014/main" id="{9BF6DE1E-0239-4470-A64A-D232A6BA94C3}"/>
              </a:ext>
            </a:extLst>
          </p:cNvPr>
          <p:cNvSpPr txBox="1">
            <a:spLocks/>
          </p:cNvSpPr>
          <p:nvPr/>
        </p:nvSpPr>
        <p:spPr>
          <a:xfrm>
            <a:off x="455994" y="320040"/>
            <a:ext cx="11306469" cy="8138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FHIR Server Sample Architecture</a:t>
            </a:r>
          </a:p>
        </p:txBody>
      </p:sp>
    </p:spTree>
    <p:extLst>
      <p:ext uri="{BB962C8B-B14F-4D97-AF65-F5344CB8AC3E}">
        <p14:creationId xmlns:p14="http://schemas.microsoft.com/office/powerpoint/2010/main" val="40958203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432C4B1-C899-4B32-81D0-D70D9446D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247650"/>
            <a:ext cx="10544175" cy="63627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163EC86B-D9AF-4991-9D65-920A41B8B7E6}"/>
              </a:ext>
            </a:extLst>
          </p:cNvPr>
          <p:cNvCxnSpPr>
            <a:cxnSpLocks/>
          </p:cNvCxnSpPr>
          <p:nvPr/>
        </p:nvCxnSpPr>
        <p:spPr>
          <a:xfrm flipV="1">
            <a:off x="5408468" y="3938157"/>
            <a:ext cx="0" cy="99752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FDE3A9-D6ED-4233-BC3F-49D490CE566A}"/>
              </a:ext>
            </a:extLst>
          </p:cNvPr>
          <p:cNvCxnSpPr>
            <a:cxnSpLocks/>
          </p:cNvCxnSpPr>
          <p:nvPr/>
        </p:nvCxnSpPr>
        <p:spPr>
          <a:xfrm flipH="1">
            <a:off x="6057901" y="5510870"/>
            <a:ext cx="76892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D8EB943-C26C-4B6B-BB12-8686F952F4FC}"/>
              </a:ext>
            </a:extLst>
          </p:cNvPr>
          <p:cNvPicPr>
            <a:picLocks noChangeAspect="1"/>
          </p:cNvPicPr>
          <p:nvPr/>
        </p:nvPicPr>
        <p:blipFill>
          <a:blip r:embed="rId3"/>
          <a:stretch>
            <a:fillRect/>
          </a:stretch>
        </p:blipFill>
        <p:spPr>
          <a:xfrm>
            <a:off x="1188480" y="5043495"/>
            <a:ext cx="1149046" cy="910446"/>
          </a:xfrm>
          <a:prstGeom prst="rect">
            <a:avLst/>
          </a:prstGeom>
        </p:spPr>
      </p:pic>
      <p:cxnSp>
        <p:nvCxnSpPr>
          <p:cNvPr id="18" name="Straight Arrow Connector 17">
            <a:extLst>
              <a:ext uri="{FF2B5EF4-FFF2-40B4-BE49-F238E27FC236}">
                <a16:creationId xmlns:a16="http://schemas.microsoft.com/office/drawing/2014/main" id="{1A75B4A1-7A1A-4259-BF19-1F4CA84BFA81}"/>
              </a:ext>
            </a:extLst>
          </p:cNvPr>
          <p:cNvCxnSpPr>
            <a:cxnSpLocks/>
          </p:cNvCxnSpPr>
          <p:nvPr/>
        </p:nvCxnSpPr>
        <p:spPr>
          <a:xfrm flipV="1">
            <a:off x="2173725" y="3938157"/>
            <a:ext cx="2185774" cy="110533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6F48AB-4DF0-44BA-BD8D-6390E88CFE8B}"/>
              </a:ext>
            </a:extLst>
          </p:cNvPr>
          <p:cNvSpPr txBox="1"/>
          <p:nvPr/>
        </p:nvSpPr>
        <p:spPr>
          <a:xfrm>
            <a:off x="1260301" y="5902427"/>
            <a:ext cx="100540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API Load</a:t>
            </a:r>
          </a:p>
        </p:txBody>
      </p:sp>
      <p:pic>
        <p:nvPicPr>
          <p:cNvPr id="1026" name="Picture 2" descr="Synthea by the Standard Health Record Collaborative">
            <a:extLst>
              <a:ext uri="{FF2B5EF4-FFF2-40B4-BE49-F238E27FC236}">
                <a16:creationId xmlns:a16="http://schemas.microsoft.com/office/drawing/2014/main" id="{2E0E0136-4AA7-4622-8CCF-DCCC7B756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275" y="5043495"/>
            <a:ext cx="768926" cy="7689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F0A3B0-A2D1-4E62-BE9C-803DAFE8764F}"/>
              </a:ext>
            </a:extLst>
          </p:cNvPr>
          <p:cNvSpPr txBox="1"/>
          <p:nvPr/>
        </p:nvSpPr>
        <p:spPr>
          <a:xfrm>
            <a:off x="9209040" y="5812421"/>
            <a:ext cx="252361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pitchFamily="34" charset="0"/>
                <a:ea typeface="+mn-ea"/>
                <a:cs typeface="Calibri" panose="020F0502020204030204" pitchFamily="34" charset="0"/>
              </a:rPr>
              <a:t>SyntheaTM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pitchFamily="34" charset="0"/>
                <a:ea typeface="+mn-ea"/>
                <a:cs typeface="Calibri" panose="020F0502020204030204" pitchFamily="34" charset="0"/>
              </a:rPr>
              <a:t>Patient Generator</a:t>
            </a:r>
          </a:p>
        </p:txBody>
      </p:sp>
      <p:cxnSp>
        <p:nvCxnSpPr>
          <p:cNvPr id="12" name="Straight Arrow Connector 11">
            <a:extLst>
              <a:ext uri="{FF2B5EF4-FFF2-40B4-BE49-F238E27FC236}">
                <a16:creationId xmlns:a16="http://schemas.microsoft.com/office/drawing/2014/main" id="{863F1C66-12D5-45FD-8D42-09B8A6BCE9C4}"/>
              </a:ext>
            </a:extLst>
          </p:cNvPr>
          <p:cNvCxnSpPr>
            <a:cxnSpLocks/>
          </p:cNvCxnSpPr>
          <p:nvPr/>
        </p:nvCxnSpPr>
        <p:spPr>
          <a:xfrm flipH="1">
            <a:off x="8239990" y="5510870"/>
            <a:ext cx="167466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lowchart: Multidocument 4">
            <a:extLst>
              <a:ext uri="{FF2B5EF4-FFF2-40B4-BE49-F238E27FC236}">
                <a16:creationId xmlns:a16="http://schemas.microsoft.com/office/drawing/2014/main" id="{32AF0D38-BBC9-49BF-B8A6-2271C19A63CF}"/>
              </a:ext>
            </a:extLst>
          </p:cNvPr>
          <p:cNvSpPr/>
          <p:nvPr/>
        </p:nvSpPr>
        <p:spPr>
          <a:xfrm>
            <a:off x="2701636" y="4494068"/>
            <a:ext cx="626966" cy="368880"/>
          </a:xfrm>
          <a:prstGeom prst="flowChartMultidocumen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50A9F39-C589-4467-9003-68083FE2FE54}"/>
              </a:ext>
            </a:extLst>
          </p:cNvPr>
          <p:cNvSpPr txBox="1"/>
          <p:nvPr/>
        </p:nvSpPr>
        <p:spPr>
          <a:xfrm>
            <a:off x="2500442" y="4781627"/>
            <a:ext cx="136089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Mock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Patient Data</a:t>
            </a:r>
          </a:p>
        </p:txBody>
      </p:sp>
      <p:sp>
        <p:nvSpPr>
          <p:cNvPr id="7" name="Flowchart: Multidocument 6">
            <a:extLst>
              <a:ext uri="{FF2B5EF4-FFF2-40B4-BE49-F238E27FC236}">
                <a16:creationId xmlns:a16="http://schemas.microsoft.com/office/drawing/2014/main" id="{9EA8E1B1-9ABF-472D-9807-92C1D8BCA1EA}"/>
              </a:ext>
            </a:extLst>
          </p:cNvPr>
          <p:cNvSpPr/>
          <p:nvPr/>
        </p:nvSpPr>
        <p:spPr>
          <a:xfrm>
            <a:off x="8968924" y="5326430"/>
            <a:ext cx="626966" cy="368880"/>
          </a:xfrm>
          <a:prstGeom prst="flowChartMultidocumen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914FC3E-F8F7-4A05-9192-3BD968AA75DC}"/>
              </a:ext>
            </a:extLst>
          </p:cNvPr>
          <p:cNvSpPr txBox="1"/>
          <p:nvPr/>
        </p:nvSpPr>
        <p:spPr>
          <a:xfrm>
            <a:off x="8628695" y="4678508"/>
            <a:ext cx="136089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Simulated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Patient Data</a:t>
            </a:r>
          </a:p>
        </p:txBody>
      </p:sp>
    </p:spTree>
    <p:extLst>
      <p:ext uri="{BB962C8B-B14F-4D97-AF65-F5344CB8AC3E}">
        <p14:creationId xmlns:p14="http://schemas.microsoft.com/office/powerpoint/2010/main" val="2926875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270925"/>
          </a:xfrm>
        </p:spPr>
        <p:txBody>
          <a:bodyPr/>
          <a:lstStyle/>
          <a:p>
            <a:pPr marL="342900" indent="-342900">
              <a:buFont typeface="Arial" panose="020B0604020202020204" pitchFamily="34" charset="0"/>
              <a:buChar char="•"/>
            </a:pPr>
            <a:r>
              <a:rPr lang="en-US" dirty="0"/>
              <a:t>Deploy Cosmos DB instance supporting SQL interface</a:t>
            </a:r>
          </a:p>
          <a:p>
            <a:pPr marL="342900" indent="-342900">
              <a:buFont typeface="Arial" panose="020B0604020202020204" pitchFamily="34" charset="0"/>
              <a:buChar char="•"/>
            </a:pPr>
            <a:r>
              <a:rPr lang="en-US" dirty="0"/>
              <a:t>Deploy serverless function app that reads from FHIR server and writes to the SQL interface of Azure Cosmos DB</a:t>
            </a:r>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Stream patient data and unit </a:t>
            </a:r>
            <a:r>
              <a:rPr lang="en-US" sz="3600" dirty="0" err="1">
                <a:solidFill>
                  <a:srgbClr val="0078D7"/>
                </a:solidFill>
              </a:rPr>
              <a:t>tesing</a:t>
            </a:r>
            <a:endParaRPr lang="en-US" dirty="0">
              <a:solidFill>
                <a:srgbClr val="0078D7"/>
              </a:solidFill>
            </a:endParaRPr>
          </a:p>
        </p:txBody>
      </p:sp>
    </p:spTree>
    <p:extLst>
      <p:ext uri="{BB962C8B-B14F-4D97-AF65-F5344CB8AC3E}">
        <p14:creationId xmlns:p14="http://schemas.microsoft.com/office/powerpoint/2010/main" val="14123458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F1FA-6748-48BD-B8D0-8683E871136D}"/>
              </a:ext>
            </a:extLst>
          </p:cNvPr>
          <p:cNvSpPr>
            <a:spLocks noGrp="1"/>
          </p:cNvSpPr>
          <p:nvPr>
            <p:ph type="title"/>
          </p:nvPr>
        </p:nvSpPr>
        <p:spPr/>
        <p:txBody>
          <a:bodyPr>
            <a:normAutofit fontScale="90000"/>
          </a:bodyPr>
          <a:lstStyle/>
          <a:p>
            <a:r>
              <a:rPr lang="en-US" sz="7200" dirty="0">
                <a:solidFill>
                  <a:srgbClr val="002060"/>
                </a:solidFill>
                <a:latin typeface="JACKPORT COLLEGE NCV" panose="02000506020000020004" pitchFamily="2" charset="0"/>
              </a:rPr>
              <a:t>Kick Off Agenda</a:t>
            </a:r>
          </a:p>
        </p:txBody>
      </p:sp>
      <p:sp>
        <p:nvSpPr>
          <p:cNvPr id="3" name="Content Placeholder 2">
            <a:extLst>
              <a:ext uri="{FF2B5EF4-FFF2-40B4-BE49-F238E27FC236}">
                <a16:creationId xmlns:a16="http://schemas.microsoft.com/office/drawing/2014/main" id="{7CB58242-ADBC-4BA2-B48A-94814CB1E086}"/>
              </a:ext>
            </a:extLst>
          </p:cNvPr>
          <p:cNvSpPr>
            <a:spLocks noGrp="1"/>
          </p:cNvSpPr>
          <p:nvPr>
            <p:ph idx="1"/>
          </p:nvPr>
        </p:nvSpPr>
        <p:spPr/>
        <p:txBody>
          <a:bodyPr>
            <a:normAutofit fontScale="92500" lnSpcReduction="20000"/>
          </a:bodyPr>
          <a:lstStyle/>
          <a:p>
            <a:r>
              <a:rPr lang="en-US" sz="3600" dirty="0">
                <a:latin typeface="Segoe UI Light" panose="020B0502040204020203" pitchFamily="34" charset="0"/>
                <a:cs typeface="Segoe UI Light" panose="020B0502040204020203" pitchFamily="34" charset="0"/>
              </a:rPr>
              <a:t>Welcome &amp; Intros</a:t>
            </a:r>
          </a:p>
          <a:p>
            <a:r>
              <a:rPr lang="en-US" sz="3600" dirty="0">
                <a:latin typeface="Segoe UI Light" panose="020B0502040204020203" pitchFamily="34" charset="0"/>
                <a:cs typeface="Segoe UI Light" panose="020B0502040204020203" pitchFamily="34" charset="0"/>
              </a:rPr>
              <a:t>How all of this will work</a:t>
            </a:r>
          </a:p>
          <a:p>
            <a:r>
              <a:rPr lang="en-US" sz="3600" dirty="0">
                <a:latin typeface="Segoe UI Light" panose="020B0502040204020203" pitchFamily="34" charset="0"/>
                <a:cs typeface="Segoe UI Light" panose="020B0502040204020203" pitchFamily="34" charset="0"/>
              </a:rPr>
              <a:t>Kick off &amp; squad formation</a:t>
            </a:r>
          </a:p>
          <a:p>
            <a:r>
              <a:rPr lang="en-US" sz="3600" dirty="0">
                <a:latin typeface="Segoe UI Light" panose="020B0502040204020203" pitchFamily="34" charset="0"/>
                <a:cs typeface="Segoe UI Light" panose="020B0502040204020203" pitchFamily="34" charset="0"/>
              </a:rPr>
              <a:t>Technology overview</a:t>
            </a:r>
          </a:p>
          <a:p>
            <a:r>
              <a:rPr lang="en-US" sz="3600" dirty="0">
                <a:latin typeface="Segoe UI Light" panose="020B0502040204020203" pitchFamily="34" charset="0"/>
                <a:cs typeface="Segoe UI Light" panose="020B0502040204020203" pitchFamily="34" charset="0"/>
              </a:rPr>
              <a:t>Hands on Challenges &amp; team learning!</a:t>
            </a:r>
          </a:p>
        </p:txBody>
      </p:sp>
    </p:spTree>
    <p:extLst>
      <p:ext uri="{BB962C8B-B14F-4D97-AF65-F5344CB8AC3E}">
        <p14:creationId xmlns:p14="http://schemas.microsoft.com/office/powerpoint/2010/main" val="438876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995098"/>
          </a:xfrm>
        </p:spPr>
        <p:txBody>
          <a:bodyPr/>
          <a:lstStyle/>
          <a:p>
            <a:pPr marL="342900" indent="-342900">
              <a:buFont typeface="Arial" panose="020B0604020202020204" pitchFamily="34" charset="0"/>
              <a:buChar char="•"/>
            </a:pPr>
            <a:r>
              <a:rPr lang="en-US" dirty="0"/>
              <a:t>Deploy Azure Event Hubs to receive patient data event streams</a:t>
            </a:r>
          </a:p>
          <a:p>
            <a:pPr marL="342900" indent="-342900">
              <a:buFont typeface="Arial" panose="020B0604020202020204" pitchFamily="34" charset="0"/>
              <a:buChar char="•"/>
            </a:pPr>
            <a:r>
              <a:rPr lang="en-US" dirty="0"/>
              <a:t>Update serverless function app triggered by new patient data event sent to Event Hubs and pushes them to Cosmos DB</a:t>
            </a:r>
          </a:p>
          <a:p>
            <a:pPr marL="342900" indent="-342900">
              <a:buFont typeface="Arial" panose="020B0604020202020204" pitchFamily="34" charset="0"/>
              <a:buChar char="•"/>
            </a:pPr>
            <a:r>
              <a:rPr lang="en-US" dirty="0"/>
              <a:t>Alternatively, deploy Stream Analytics job to ingest data from Event Hubs and pushes them to Cosmos DB</a:t>
            </a:r>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Stream FHIR patient data w/ event-driven architecture</a:t>
            </a:r>
            <a:endParaRPr lang="en-US" dirty="0">
              <a:solidFill>
                <a:srgbClr val="0078D7"/>
              </a:solidFill>
            </a:endParaRPr>
          </a:p>
        </p:txBody>
      </p:sp>
    </p:spTree>
    <p:extLst>
      <p:ext uri="{BB962C8B-B14F-4D97-AF65-F5344CB8AC3E}">
        <p14:creationId xmlns:p14="http://schemas.microsoft.com/office/powerpoint/2010/main" val="26190290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0BF5B0A6-8015-41FA-B416-88C9B72EC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66309"/>
            <a:ext cx="10905066" cy="5125381"/>
          </a:xfrm>
          <a:prstGeom prst="rect">
            <a:avLst/>
          </a:prstGeom>
        </p:spPr>
      </p:pic>
      <p:pic>
        <p:nvPicPr>
          <p:cNvPr id="1026" name="Picture 2" descr="Azure Function Raw Data Integration · Segment">
            <a:extLst>
              <a:ext uri="{FF2B5EF4-FFF2-40B4-BE49-F238E27FC236}">
                <a16:creationId xmlns:a16="http://schemas.microsoft.com/office/drawing/2014/main" id="{A8E440A3-0416-4BB2-ABB3-BB988E162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88" y="3317387"/>
            <a:ext cx="740535" cy="7405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api-fhir - Microsoft Q&amp;A">
            <a:extLst>
              <a:ext uri="{FF2B5EF4-FFF2-40B4-BE49-F238E27FC236}">
                <a16:creationId xmlns:a16="http://schemas.microsoft.com/office/drawing/2014/main" id="{A8DB3528-4041-4C7A-89D3-6E252A14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76" y="4785012"/>
            <a:ext cx="603555" cy="6035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4E61D1-2797-4C7C-A4BF-C91339AEB11A}"/>
              </a:ext>
            </a:extLst>
          </p:cNvPr>
          <p:cNvSpPr txBox="1"/>
          <p:nvPr/>
        </p:nvSpPr>
        <p:spPr>
          <a:xfrm>
            <a:off x="609093" y="4097320"/>
            <a:ext cx="118372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 Functions</a:t>
            </a:r>
          </a:p>
        </p:txBody>
      </p:sp>
      <p:sp>
        <p:nvSpPr>
          <p:cNvPr id="7" name="TextBox 6">
            <a:extLst>
              <a:ext uri="{FF2B5EF4-FFF2-40B4-BE49-F238E27FC236}">
                <a16:creationId xmlns:a16="http://schemas.microsoft.com/office/drawing/2014/main" id="{9FD87EC3-A80F-4550-B060-5DA5552E3D93}"/>
              </a:ext>
            </a:extLst>
          </p:cNvPr>
          <p:cNvSpPr txBox="1"/>
          <p:nvPr/>
        </p:nvSpPr>
        <p:spPr>
          <a:xfrm>
            <a:off x="543381" y="5471876"/>
            <a:ext cx="13231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 API for FHIR</a:t>
            </a:r>
          </a:p>
        </p:txBody>
      </p:sp>
      <p:cxnSp>
        <p:nvCxnSpPr>
          <p:cNvPr id="10" name="Straight Arrow Connector 9">
            <a:extLst>
              <a:ext uri="{FF2B5EF4-FFF2-40B4-BE49-F238E27FC236}">
                <a16:creationId xmlns:a16="http://schemas.microsoft.com/office/drawing/2014/main" id="{163EC86B-D9AF-4991-9D65-920A41B8B7E6}"/>
              </a:ext>
            </a:extLst>
          </p:cNvPr>
          <p:cNvCxnSpPr>
            <a:cxnSpLocks/>
          </p:cNvCxnSpPr>
          <p:nvPr/>
        </p:nvCxnSpPr>
        <p:spPr>
          <a:xfrm flipV="1">
            <a:off x="1173732" y="4384964"/>
            <a:ext cx="5636" cy="400048"/>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EBD657-52DC-4D52-813E-0D46556CF3C9}"/>
              </a:ext>
            </a:extLst>
          </p:cNvPr>
          <p:cNvCxnSpPr>
            <a:cxnSpLocks/>
            <a:stCxn id="1026" idx="0"/>
          </p:cNvCxnSpPr>
          <p:nvPr/>
        </p:nvCxnSpPr>
        <p:spPr>
          <a:xfrm flipV="1">
            <a:off x="1200956" y="2911889"/>
            <a:ext cx="0" cy="405498"/>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FDE3A9-D6ED-4233-BC3F-49D490CE566A}"/>
              </a:ext>
            </a:extLst>
          </p:cNvPr>
          <p:cNvCxnSpPr>
            <a:cxnSpLocks/>
          </p:cNvCxnSpPr>
          <p:nvPr/>
        </p:nvCxnSpPr>
        <p:spPr>
          <a:xfrm>
            <a:off x="1701085" y="2336446"/>
            <a:ext cx="803856"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25AF48-3AF9-4A76-AD02-F5771C36F1F7}"/>
              </a:ext>
            </a:extLst>
          </p:cNvPr>
          <p:cNvCxnSpPr>
            <a:cxnSpLocks/>
          </p:cNvCxnSpPr>
          <p:nvPr/>
        </p:nvCxnSpPr>
        <p:spPr>
          <a:xfrm>
            <a:off x="3701604" y="2336446"/>
            <a:ext cx="2808666"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0A92F3-B769-4C5F-9327-9660B8C26465}"/>
              </a:ext>
            </a:extLst>
          </p:cNvPr>
          <p:cNvCxnSpPr>
            <a:cxnSpLocks/>
          </p:cNvCxnSpPr>
          <p:nvPr/>
        </p:nvCxnSpPr>
        <p:spPr>
          <a:xfrm>
            <a:off x="7372082" y="2336446"/>
            <a:ext cx="1726842"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2A5100-D1DF-4E76-B278-CAB2967E0648}"/>
              </a:ext>
            </a:extLst>
          </p:cNvPr>
          <p:cNvSpPr txBox="1">
            <a:spLocks/>
          </p:cNvSpPr>
          <p:nvPr/>
        </p:nvSpPr>
        <p:spPr>
          <a:xfrm>
            <a:off x="455994" y="320040"/>
            <a:ext cx="11306469" cy="8138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latin typeface="Segoe UI Semibold" panose="020B0702040204020203" pitchFamily="34" charset="0"/>
                <a:cs typeface="Segoe UI Semibold" panose="020B0702040204020203" pitchFamily="34" charset="0"/>
              </a:rPr>
              <a:t>Event-driven Architecture</a:t>
            </a:r>
          </a:p>
        </p:txBody>
      </p:sp>
    </p:spTree>
    <p:extLst>
      <p:ext uri="{BB962C8B-B14F-4D97-AF65-F5344CB8AC3E}">
        <p14:creationId xmlns:p14="http://schemas.microsoft.com/office/powerpoint/2010/main" val="23692782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633011"/>
          </a:xfrm>
        </p:spPr>
        <p:txBody>
          <a:bodyPr/>
          <a:lstStyle/>
          <a:p>
            <a:pPr marL="342900" indent="-342900">
              <a:buFont typeface="Arial" panose="020B0604020202020204" pitchFamily="34" charset="0"/>
              <a:buChar char="•"/>
            </a:pPr>
            <a:r>
              <a:rPr lang="en-US" dirty="0"/>
              <a:t>Deploy Azure Cognitive Search service to index patient data stored in Cosmos DB</a:t>
            </a:r>
          </a:p>
          <a:p>
            <a:pPr marL="342900" indent="-342900">
              <a:buFont typeface="Arial" panose="020B0604020202020204" pitchFamily="34" charset="0"/>
              <a:buChar char="•"/>
            </a:pPr>
            <a:r>
              <a:rPr lang="en-US" dirty="0"/>
              <a:t>Configure Cosmos DB indexer to crawl patient data and make it searchable</a:t>
            </a:r>
          </a:p>
          <a:p>
            <a:pPr marL="342900" indent="-342900">
              <a:buFont typeface="Arial" panose="020B0604020202020204" pitchFamily="34" charset="0"/>
              <a:buChar char="•"/>
            </a:pPr>
            <a:r>
              <a:rPr lang="en-US" dirty="0"/>
              <a:t>Add search capability through REST API operations</a:t>
            </a:r>
          </a:p>
          <a:p>
            <a:pPr marL="342900" indent="-342900">
              <a:buFont typeface="Arial" panose="020B0604020202020204" pitchFamily="34" charset="0"/>
              <a:buChar char="•"/>
            </a:pPr>
            <a:r>
              <a:rPr lang="en-US" dirty="0"/>
              <a:t>Build serverless REST API function app with HTTP Activation</a:t>
            </a:r>
          </a:p>
        </p:txBody>
      </p:sp>
      <p:sp>
        <p:nvSpPr>
          <p:cNvPr id="3" name="Title 2"/>
          <p:cNvSpPr>
            <a:spLocks noGrp="1"/>
          </p:cNvSpPr>
          <p:nvPr>
            <p:ph type="title"/>
          </p:nvPr>
        </p:nvSpPr>
        <p:spPr/>
        <p:txBody>
          <a:bodyPr/>
          <a:lstStyle/>
          <a:p>
            <a:r>
              <a:rPr lang="en-US" dirty="0"/>
              <a:t>Challenge #4</a:t>
            </a:r>
            <a:br>
              <a:rPr lang="en-US" dirty="0"/>
            </a:br>
            <a:r>
              <a:rPr lang="en-US" sz="3600" dirty="0">
                <a:solidFill>
                  <a:srgbClr val="0078D7"/>
                </a:solidFill>
              </a:rPr>
              <a:t>Index patient data for patient lookup</a:t>
            </a:r>
            <a:endParaRPr lang="en-US" dirty="0">
              <a:solidFill>
                <a:srgbClr val="0078D7"/>
              </a:solidFill>
            </a:endParaRPr>
          </a:p>
        </p:txBody>
      </p:sp>
    </p:spTree>
    <p:extLst>
      <p:ext uri="{BB962C8B-B14F-4D97-AF65-F5344CB8AC3E}">
        <p14:creationId xmlns:p14="http://schemas.microsoft.com/office/powerpoint/2010/main" val="27604295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633011"/>
          </a:xfrm>
        </p:spPr>
        <p:txBody>
          <a:bodyPr/>
          <a:lstStyle/>
          <a:p>
            <a:pPr marL="342900" indent="-342900">
              <a:buFont typeface="Arial" panose="020B0604020202020204" pitchFamily="34" charset="0"/>
              <a:buChar char="•"/>
            </a:pPr>
            <a:r>
              <a:rPr lang="en-US" dirty="0"/>
              <a:t>Build a web app to display patient records in pages of 10</a:t>
            </a:r>
          </a:p>
          <a:p>
            <a:pPr marL="342900" indent="-342900">
              <a:buFont typeface="Arial" panose="020B0604020202020204" pitchFamily="34" charset="0"/>
              <a:buChar char="•"/>
            </a:pPr>
            <a:r>
              <a:rPr lang="en-US" dirty="0"/>
              <a:t>Add a patient lookup function on Patient Search web page</a:t>
            </a:r>
          </a:p>
          <a:p>
            <a:pPr marL="342900" indent="-342900">
              <a:buFont typeface="Arial" panose="020B0604020202020204" pitchFamily="34" charset="0"/>
              <a:buChar char="•"/>
            </a:pPr>
            <a:r>
              <a:rPr lang="en-US" dirty="0"/>
              <a:t>(Optional) Include any other clever UI features to improve the user experience</a:t>
            </a:r>
          </a:p>
          <a:p>
            <a:pPr marL="342900" indent="-342900">
              <a:buFont typeface="Arial" panose="020B0604020202020204" pitchFamily="34" charset="0"/>
              <a:buChar char="•"/>
            </a:pPr>
            <a:r>
              <a:rPr lang="en-US" dirty="0"/>
              <a:t>Deploy your web app to Azure App Services</a:t>
            </a:r>
          </a:p>
        </p:txBody>
      </p:sp>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Display patient search results</a:t>
            </a:r>
            <a:endParaRPr lang="en-US" dirty="0">
              <a:solidFill>
                <a:srgbClr val="0078D7"/>
              </a:solidFill>
            </a:endParaRPr>
          </a:p>
        </p:txBody>
      </p:sp>
    </p:spTree>
    <p:extLst>
      <p:ext uri="{BB962C8B-B14F-4D97-AF65-F5344CB8AC3E}">
        <p14:creationId xmlns:p14="http://schemas.microsoft.com/office/powerpoint/2010/main" val="324559580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C5D2-F3C6-1D4F-A40D-3924834D416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06723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B0AC3D-16B1-43FA-A495-5853A4B7BC97}"/>
              </a:ext>
            </a:extLst>
          </p:cNvPr>
          <p:cNvSpPr txBox="1"/>
          <p:nvPr/>
        </p:nvSpPr>
        <p:spPr>
          <a:xfrm>
            <a:off x="704087" y="317386"/>
            <a:ext cx="10783826"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4800" dirty="0">
                <a:solidFill>
                  <a:srgbClr val="002060"/>
                </a:solidFill>
                <a:latin typeface="Segoe UI Light" panose="020B0502040204020203" pitchFamily="34" charset="0"/>
                <a:cs typeface="Segoe UI Light" panose="020B0502040204020203" pitchFamily="34" charset="0"/>
              </a:rPr>
              <a:t>WTH Event-driven</a:t>
            </a:r>
            <a:r>
              <a:rPr kumimoji="0" lang="en-US" sz="48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 FHIR Patient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Hackathon</a:t>
            </a:r>
          </a:p>
        </p:txBody>
      </p:sp>
      <p:sp>
        <p:nvSpPr>
          <p:cNvPr id="7" name="TextBox 6">
            <a:extLst>
              <a:ext uri="{FF2B5EF4-FFF2-40B4-BE49-F238E27FC236}">
                <a16:creationId xmlns:a16="http://schemas.microsoft.com/office/drawing/2014/main" id="{BAFCAE5A-9CD9-4174-B276-7602652603E4}"/>
              </a:ext>
            </a:extLst>
          </p:cNvPr>
          <p:cNvSpPr txBox="1"/>
          <p:nvPr/>
        </p:nvSpPr>
        <p:spPr>
          <a:xfrm>
            <a:off x="522514" y="290578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Gino Filicetti</a:t>
            </a:r>
          </a:p>
        </p:txBody>
      </p:sp>
      <p:sp>
        <p:nvSpPr>
          <p:cNvPr id="8" name="TextBox 7">
            <a:extLst>
              <a:ext uri="{FF2B5EF4-FFF2-40B4-BE49-F238E27FC236}">
                <a16:creationId xmlns:a16="http://schemas.microsoft.com/office/drawing/2014/main" id="{70BC1254-1437-412B-A0C4-F2AEC941EDA1}"/>
              </a:ext>
            </a:extLst>
          </p:cNvPr>
          <p:cNvSpPr txBox="1"/>
          <p:nvPr/>
        </p:nvSpPr>
        <p:spPr>
          <a:xfrm>
            <a:off x="870857" y="342900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4" name="TextBox 3">
            <a:extLst>
              <a:ext uri="{FF2B5EF4-FFF2-40B4-BE49-F238E27FC236}">
                <a16:creationId xmlns:a16="http://schemas.microsoft.com/office/drawing/2014/main" id="{86FD6F58-EA11-412F-A4EF-045FDD6C8A48}"/>
              </a:ext>
            </a:extLst>
          </p:cNvPr>
          <p:cNvSpPr txBox="1"/>
          <p:nvPr/>
        </p:nvSpPr>
        <p:spPr>
          <a:xfrm>
            <a:off x="2927672" y="1816814"/>
            <a:ext cx="66273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Welcome &amp; Intros</a:t>
            </a:r>
          </a:p>
        </p:txBody>
      </p:sp>
      <p:sp>
        <p:nvSpPr>
          <p:cNvPr id="11" name="TextBox 10">
            <a:extLst>
              <a:ext uri="{FF2B5EF4-FFF2-40B4-BE49-F238E27FC236}">
                <a16:creationId xmlns:a16="http://schemas.microsoft.com/office/drawing/2014/main" id="{730D2516-AE11-40C5-8311-507F9FCBAB3B}"/>
              </a:ext>
            </a:extLst>
          </p:cNvPr>
          <p:cNvSpPr txBox="1"/>
          <p:nvPr/>
        </p:nvSpPr>
        <p:spPr>
          <a:xfrm>
            <a:off x="547209" y="395222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Richard Liang</a:t>
            </a:r>
          </a:p>
        </p:txBody>
      </p:sp>
      <p:sp>
        <p:nvSpPr>
          <p:cNvPr id="13" name="TextBox 12">
            <a:extLst>
              <a:ext uri="{FF2B5EF4-FFF2-40B4-BE49-F238E27FC236}">
                <a16:creationId xmlns:a16="http://schemas.microsoft.com/office/drawing/2014/main" id="{533E6C56-6457-40E0-9DF4-742824DD22A6}"/>
              </a:ext>
            </a:extLst>
          </p:cNvPr>
          <p:cNvSpPr txBox="1"/>
          <p:nvPr/>
        </p:nvSpPr>
        <p:spPr>
          <a:xfrm>
            <a:off x="895552" y="447544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 FHIR</a:t>
            </a:r>
          </a:p>
        </p:txBody>
      </p:sp>
      <p:sp>
        <p:nvSpPr>
          <p:cNvPr id="21" name="TextBox 20">
            <a:extLst>
              <a:ext uri="{FF2B5EF4-FFF2-40B4-BE49-F238E27FC236}">
                <a16:creationId xmlns:a16="http://schemas.microsoft.com/office/drawing/2014/main" id="{D6D478F9-A0BA-46F8-839C-FD5A30327CB6}"/>
              </a:ext>
            </a:extLst>
          </p:cNvPr>
          <p:cNvSpPr txBox="1"/>
          <p:nvPr/>
        </p:nvSpPr>
        <p:spPr>
          <a:xfrm>
            <a:off x="7481099" y="293153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22" name="TextBox 21">
            <a:extLst>
              <a:ext uri="{FF2B5EF4-FFF2-40B4-BE49-F238E27FC236}">
                <a16:creationId xmlns:a16="http://schemas.microsoft.com/office/drawing/2014/main" id="{7F6FB13C-7E4B-4F65-B2AF-B2980F7F4330}"/>
              </a:ext>
            </a:extLst>
          </p:cNvPr>
          <p:cNvSpPr txBox="1"/>
          <p:nvPr/>
        </p:nvSpPr>
        <p:spPr>
          <a:xfrm>
            <a:off x="7829442" y="3454753"/>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12" name="TextBox 11">
            <a:extLst>
              <a:ext uri="{FF2B5EF4-FFF2-40B4-BE49-F238E27FC236}">
                <a16:creationId xmlns:a16="http://schemas.microsoft.com/office/drawing/2014/main" id="{197C7F8F-6C84-46B1-AA23-B2002F86DCD9}"/>
              </a:ext>
            </a:extLst>
          </p:cNvPr>
          <p:cNvSpPr txBox="1"/>
          <p:nvPr/>
        </p:nvSpPr>
        <p:spPr>
          <a:xfrm>
            <a:off x="7462336" y="404751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[Your Name]</a:t>
            </a:r>
          </a:p>
        </p:txBody>
      </p:sp>
      <p:sp>
        <p:nvSpPr>
          <p:cNvPr id="14" name="TextBox 13">
            <a:extLst>
              <a:ext uri="{FF2B5EF4-FFF2-40B4-BE49-F238E27FC236}">
                <a16:creationId xmlns:a16="http://schemas.microsoft.com/office/drawing/2014/main" id="{FE44B1B7-16A0-46E4-8755-BF92C3C80BE5}"/>
              </a:ext>
            </a:extLst>
          </p:cNvPr>
          <p:cNvSpPr txBox="1"/>
          <p:nvPr/>
        </p:nvSpPr>
        <p:spPr>
          <a:xfrm>
            <a:off x="7829442" y="4570735"/>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[your skill set]</a:t>
            </a:r>
          </a:p>
        </p:txBody>
      </p:sp>
    </p:spTree>
    <p:extLst>
      <p:ext uri="{BB962C8B-B14F-4D97-AF65-F5344CB8AC3E}">
        <p14:creationId xmlns:p14="http://schemas.microsoft.com/office/powerpoint/2010/main" val="1782923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320040"/>
            <a:ext cx="11306469" cy="813819"/>
          </a:xfrm>
        </p:spPr>
        <p:txBody>
          <a:bodyPr>
            <a:normAutofit fontScale="90000"/>
          </a:bodyPr>
          <a:lstStyle/>
          <a:p>
            <a:r>
              <a:rPr lang="en-US" sz="4800" dirty="0">
                <a:latin typeface="Segoe UI Light" panose="020B0502040204020203" pitchFamily="34" charset="0"/>
                <a:cs typeface="Segoe UI Light" panose="020B0502040204020203" pitchFamily="34" charset="0"/>
              </a:rPr>
              <a:t>Objectives</a:t>
            </a:r>
          </a:p>
        </p:txBody>
      </p:sp>
      <p:sp>
        <p:nvSpPr>
          <p:cNvPr id="3" name="Content Placeholder 2"/>
          <p:cNvSpPr>
            <a:spLocks noGrp="1"/>
          </p:cNvSpPr>
          <p:nvPr>
            <p:ph idx="1"/>
          </p:nvPr>
        </p:nvSpPr>
        <p:spPr>
          <a:xfrm>
            <a:off x="455994" y="1033056"/>
            <a:ext cx="11306469" cy="5622325"/>
          </a:xfrm>
        </p:spPr>
        <p:txBody>
          <a:bodyPr>
            <a:noAutofit/>
          </a:bodyPr>
          <a:lstStyle/>
          <a:p>
            <a:r>
              <a:rPr lang="en-US" sz="2400" u="sng" dirty="0">
                <a:latin typeface="Segoe UI" panose="020B0502040204020203" pitchFamily="34" charset="0"/>
                <a:cs typeface="Segoe UI" panose="020B0502040204020203" pitchFamily="34" charset="0"/>
              </a:rPr>
              <a:t>What to Expect:</a:t>
            </a:r>
            <a:endParaRPr lang="en-US" sz="24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Overview of FHIR Server Sample Architecture, including Azure API for FHIR</a:t>
            </a:r>
          </a:p>
          <a:p>
            <a:pPr lvl="1"/>
            <a:r>
              <a:rPr lang="en-US" sz="2000" dirty="0">
                <a:latin typeface="Segoe UI" panose="020B0502040204020203" pitchFamily="34" charset="0"/>
                <a:cs typeface="Segoe UI" panose="020B0502040204020203" pitchFamily="34" charset="0"/>
              </a:rPr>
              <a:t>Deep dive into Azure Functions, Event Hubs, Cosmos DB, Search</a:t>
            </a:r>
          </a:p>
          <a:p>
            <a:pPr lvl="1"/>
            <a:r>
              <a:rPr lang="en-US" sz="2000" dirty="0">
                <a:latin typeface="Segoe UI" panose="020B0502040204020203" pitchFamily="34" charset="0"/>
                <a:cs typeface="Segoe UI" panose="020B0502040204020203" pitchFamily="34" charset="0"/>
              </a:rPr>
              <a:t>Hands on work, lab exercises to:</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FHIR Server sample environment to provision FHIR Server (PaaS scenario) and FHIR Bulk Load components (Bulk Load function app, </a:t>
            </a:r>
            <a:r>
              <a:rPr lang="en-US" sz="2000" dirty="0" err="1">
                <a:latin typeface="Segoe UI" panose="020B0502040204020203" pitchFamily="34" charset="0"/>
                <a:cs typeface="Segoe UI" panose="020B0502040204020203" pitchFamily="34" charset="0"/>
              </a:rPr>
              <a:t>fhirimport</a:t>
            </a:r>
            <a:r>
              <a:rPr lang="en-US" sz="2000" dirty="0">
                <a:latin typeface="Segoe UI" panose="020B0502040204020203" pitchFamily="34" charset="0"/>
                <a:cs typeface="Segoe UI" panose="020B0502040204020203" pitchFamily="34" charset="0"/>
              </a:rPr>
              <a:t> Blob Storage).</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Event-driven environment to provision Event Hubs for data ingestion,  Stream Analytics for data processing and Cosmos DB to persist processing results.</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function apps to load mock patient data (or use </a:t>
            </a:r>
            <a:r>
              <a:rPr lang="en-US" sz="2000" dirty="0" err="1">
                <a:latin typeface="Segoe UI" panose="020B0502040204020203" pitchFamily="34" charset="0"/>
                <a:cs typeface="Segoe UI" panose="020B0502040204020203" pitchFamily="34" charset="0"/>
              </a:rPr>
              <a:t>Synthea</a:t>
            </a:r>
            <a:r>
              <a:rPr lang="en-US" sz="2000" dirty="0">
                <a:latin typeface="Segoe UI" panose="020B0502040204020203" pitchFamily="34" charset="0"/>
                <a:cs typeface="Segoe UI" panose="020B0502040204020203" pitchFamily="34" charset="0"/>
              </a:rPr>
              <a:t> Patient Generator tool) and push to FHIR Server, to retrieve patient data from FHIR Server and push to Event Hubs.</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Azure Cognitive Search to index patient data stored in Cosmos DB</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Patient Search web app and deploy to Azure App Services</a:t>
            </a:r>
            <a:endParaRPr lang="en-US" sz="2400" dirty="0">
              <a:latin typeface="Segoe UI" panose="020B0502040204020203" pitchFamily="34" charset="0"/>
              <a:cs typeface="Segoe UI" panose="020B0502040204020203" pitchFamily="34" charset="0"/>
            </a:endParaRPr>
          </a:p>
          <a:p>
            <a:r>
              <a:rPr lang="en-US" sz="2400" u="sng" dirty="0">
                <a:latin typeface="Segoe UI" panose="020B0502040204020203" pitchFamily="34" charset="0"/>
                <a:cs typeface="Segoe UI" panose="020B0502040204020203" pitchFamily="34" charset="0"/>
              </a:rPr>
              <a:t>Intended Outcomes:</a:t>
            </a:r>
          </a:p>
          <a:p>
            <a:pPr lvl="1"/>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write serverless function apps with integration bindings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FHIR Server</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Templates created for FHIR Server sample architecture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 deeper understanding of Serverless and Event-driven architecture</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50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D842-59AA-48CC-94FE-BEBECD039F6F}"/>
              </a:ext>
            </a:extLst>
          </p:cNvPr>
          <p:cNvSpPr>
            <a:spLocks noGrp="1"/>
          </p:cNvSpPr>
          <p:nvPr>
            <p:ph type="title"/>
          </p:nvPr>
        </p:nvSpPr>
        <p:spPr>
          <a:xfrm>
            <a:off x="838200" y="365125"/>
            <a:ext cx="10515600" cy="1325563"/>
          </a:xfrm>
        </p:spPr>
        <p:txBody>
          <a:bodyPr>
            <a:normAutofit fontScale="90000"/>
          </a:bodyPr>
          <a:lstStyle/>
          <a:p>
            <a:r>
              <a:rPr lang="en-US" sz="6000" dirty="0">
                <a:latin typeface="Segoe UI Light" panose="020B0502040204020203" pitchFamily="34" charset="0"/>
                <a:cs typeface="Segoe UI Light" panose="020B0502040204020203" pitchFamily="34" charset="0"/>
              </a:rPr>
              <a:t>Agenda </a:t>
            </a:r>
            <a:br>
              <a:rPr lang="en-US" sz="6000" dirty="0">
                <a:latin typeface="Segoe UI Light" panose="020B0502040204020203" pitchFamily="34" charset="0"/>
                <a:cs typeface="Segoe UI Light" panose="020B0502040204020203" pitchFamily="34" charset="0"/>
              </a:rPr>
            </a:br>
            <a:r>
              <a:rPr lang="en-US" sz="3100" dirty="0">
                <a:solidFill>
                  <a:schemeClr val="accent1"/>
                </a:solidFill>
                <a:latin typeface="Segoe UI Light" panose="020B0502040204020203" pitchFamily="34" charset="0"/>
                <a:cs typeface="Segoe UI Light" panose="020B0502040204020203" pitchFamily="34" charset="0"/>
              </a:rPr>
              <a:t>Monday &amp; Tuesday</a:t>
            </a:r>
            <a:endParaRPr lang="en-US" sz="6000" dirty="0">
              <a:solidFill>
                <a:schemeClr val="accent1"/>
              </a:solidFill>
              <a:latin typeface="Segoe UI Light" panose="020B0502040204020203" pitchFamily="34" charset="0"/>
              <a:cs typeface="Segoe UI Light" panose="020B0502040204020203" pitchFamily="34" charset="0"/>
            </a:endParaRPr>
          </a:p>
        </p:txBody>
      </p:sp>
      <p:sp>
        <p:nvSpPr>
          <p:cNvPr id="3" name="Content Placeholder 2">
            <a:extLst>
              <a:ext uri="{FF2B5EF4-FFF2-40B4-BE49-F238E27FC236}">
                <a16:creationId xmlns:a16="http://schemas.microsoft.com/office/drawing/2014/main" id="{3C1AD4EB-8F7F-4A5C-B69C-9E8963070F6C}"/>
              </a:ext>
            </a:extLst>
          </p:cNvPr>
          <p:cNvSpPr>
            <a:spLocks noGrp="1"/>
          </p:cNvSpPr>
          <p:nvPr>
            <p:ph idx="1"/>
          </p:nvPr>
        </p:nvSpPr>
        <p:spPr/>
        <p:txBody>
          <a:bodyPr/>
          <a:lstStyle/>
          <a:p>
            <a:r>
              <a:rPr lang="en-US" sz="2400" dirty="0">
                <a:latin typeface="Segoe UI" panose="020B0502040204020203" pitchFamily="34" charset="0"/>
                <a:cs typeface="Segoe UI" panose="020B0502040204020203" pitchFamily="34" charset="0"/>
              </a:rPr>
              <a:t>PowerPoint Overview</a:t>
            </a:r>
          </a:p>
          <a:p>
            <a:r>
              <a:rPr lang="en-US" sz="4400" dirty="0">
                <a:latin typeface="Segoe UI" panose="020B0502040204020203" pitchFamily="34" charset="0"/>
                <a:cs typeface="Segoe UI" panose="020B0502040204020203" pitchFamily="34" charset="0"/>
              </a:rPr>
              <a:t>Iterative hands on challenges</a:t>
            </a:r>
          </a:p>
          <a:p>
            <a:r>
              <a:rPr lang="en-US" sz="4400" dirty="0">
                <a:latin typeface="Segoe UI" panose="020B0502040204020203" pitchFamily="34" charset="0"/>
                <a:cs typeface="Segoe UI" panose="020B0502040204020203" pitchFamily="34" charset="0"/>
              </a:rPr>
              <a:t>Breaks for food and stretching</a:t>
            </a:r>
          </a:p>
          <a:p>
            <a:r>
              <a:rPr lang="en-US" sz="4400" dirty="0">
                <a:latin typeface="Segoe UI" panose="020B0502040204020203" pitchFamily="34" charset="0"/>
                <a:cs typeface="Segoe UI" panose="020B0502040204020203" pitchFamily="34" charset="0"/>
              </a:rPr>
              <a:t>More team challenges</a:t>
            </a:r>
          </a:p>
          <a:p>
            <a:r>
              <a:rPr lang="en-US" sz="4400" dirty="0">
                <a:latin typeface="Segoe UI" panose="020B0502040204020203" pitchFamily="34" charset="0"/>
                <a:cs typeface="Segoe UI" panose="020B0502040204020203" pitchFamily="34" charset="0"/>
              </a:rPr>
              <a:t>Sharing &amp; recaps throughout the day</a:t>
            </a:r>
          </a:p>
        </p:txBody>
      </p:sp>
    </p:spTree>
    <p:extLst>
      <p:ext uri="{BB962C8B-B14F-4D97-AF65-F5344CB8AC3E}">
        <p14:creationId xmlns:p14="http://schemas.microsoft.com/office/powerpoint/2010/main" val="5829559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995098"/>
          </a:xfrm>
        </p:spPr>
        <p:txBody>
          <a:bodyPr/>
          <a:lstStyle/>
          <a:p>
            <a:pPr marL="342900" indent="-342900">
              <a:buFont typeface="Arial" panose="020B0604020202020204" pitchFamily="34" charset="0"/>
              <a:buChar char="•"/>
            </a:pPr>
            <a:r>
              <a:rPr lang="en-US" dirty="0">
                <a:hlinkClick r:id="rId3"/>
              </a:rPr>
              <a:t>Install Windows Subsystem for Linux</a:t>
            </a:r>
            <a:r>
              <a:rPr lang="en-US" dirty="0"/>
              <a:t> (Bash Shell)</a:t>
            </a:r>
          </a:p>
          <a:p>
            <a:pPr marL="342900" indent="-342900">
              <a:buFont typeface="Arial" panose="020B0604020202020204" pitchFamily="34" charset="0"/>
              <a:buChar char="•"/>
            </a:pPr>
            <a:r>
              <a:rPr lang="en-US" dirty="0">
                <a:hlinkClick r:id="rId4"/>
              </a:rPr>
              <a:t>Install the Azure CLI</a:t>
            </a:r>
            <a:r>
              <a:rPr lang="en-US" dirty="0"/>
              <a:t> (V2) </a:t>
            </a:r>
          </a:p>
          <a:p>
            <a:pPr marL="342900" indent="-342900">
              <a:buFont typeface="Arial" panose="020B0604020202020204" pitchFamily="34" charset="0"/>
              <a:buChar char="•"/>
            </a:pPr>
            <a:r>
              <a:rPr lang="en-US" dirty="0">
                <a:hlinkClick r:id="rId5"/>
              </a:rPr>
              <a:t>Install PowerShell Cmdlets for Azure</a:t>
            </a:r>
            <a:endParaRPr lang="en-US" dirty="0"/>
          </a:p>
          <a:p>
            <a:pPr marL="342900" indent="-342900">
              <a:buFont typeface="Arial" panose="020B0604020202020204" pitchFamily="34" charset="0"/>
              <a:buChar char="•"/>
            </a:pPr>
            <a:r>
              <a:rPr lang="en-US" dirty="0">
                <a:hlinkClick r:id="rId6"/>
              </a:rPr>
              <a:t>Install Visual Studio Code</a:t>
            </a:r>
            <a:r>
              <a:rPr lang="en-US" dirty="0"/>
              <a:t> (and extensions)</a:t>
            </a:r>
          </a:p>
          <a:p>
            <a:pPr marL="342900" indent="-342900">
              <a:buFont typeface="Arial" panose="020B0604020202020204" pitchFamily="34" charset="0"/>
              <a:buChar char="•"/>
            </a:pPr>
            <a:r>
              <a:rPr lang="en-US" b="0" i="0" dirty="0">
                <a:solidFill>
                  <a:srgbClr val="24292E"/>
                </a:solidFill>
                <a:effectLst/>
                <a:hlinkClick r:id="rId7"/>
              </a:rPr>
              <a:t>Install the latest version of Node.js (at least 10.x) and </a:t>
            </a:r>
            <a:r>
              <a:rPr lang="en-US" b="0" i="0" dirty="0" err="1">
                <a:solidFill>
                  <a:srgbClr val="24292E"/>
                </a:solidFill>
                <a:effectLst/>
                <a:hlinkClick r:id="rId7"/>
              </a:rPr>
              <a:t>npm</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Pre-requisites – Ready, Set, GO!</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270925"/>
          </a:xfrm>
        </p:spPr>
        <p:txBody>
          <a:bodyPr/>
          <a:lstStyle/>
          <a:p>
            <a:pPr marL="342900" indent="-342900">
              <a:buFont typeface="Arial" panose="020B0604020202020204" pitchFamily="34" charset="0"/>
              <a:buChar char="•"/>
            </a:pPr>
            <a:r>
              <a:rPr lang="en-US" dirty="0"/>
              <a:t>Deploy Azure API for FHIR for data ingestion of FHIR patient data</a:t>
            </a:r>
          </a:p>
          <a:p>
            <a:pPr marL="342900" indent="-342900">
              <a:buFont typeface="Arial" panose="020B0604020202020204" pitchFamily="34" charset="0"/>
              <a:buChar char="•"/>
            </a:pPr>
            <a:r>
              <a:rPr lang="en-US" dirty="0"/>
              <a:t>Mock/Simulate patient data and load them into FHIR Server</a:t>
            </a:r>
          </a:p>
          <a:p>
            <a:endParaRPr lang="en-US" dirty="0"/>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Extract, transform and load patient data</a:t>
            </a:r>
            <a:endParaRPr lang="en-US" dirty="0">
              <a:solidFill>
                <a:srgbClr val="0078D7"/>
              </a:solidFill>
            </a:endParaRPr>
          </a:p>
        </p:txBody>
      </p:sp>
    </p:spTree>
    <p:extLst>
      <p:ext uri="{BB962C8B-B14F-4D97-AF65-F5344CB8AC3E}">
        <p14:creationId xmlns:p14="http://schemas.microsoft.com/office/powerpoint/2010/main" val="19927301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8E2F-6334-7343-A894-CEE3F7BF8550}"/>
              </a:ext>
            </a:extLst>
          </p:cNvPr>
          <p:cNvSpPr>
            <a:spLocks noGrp="1"/>
          </p:cNvSpPr>
          <p:nvPr>
            <p:ph type="title"/>
          </p:nvPr>
        </p:nvSpPr>
        <p:spPr>
          <a:xfrm>
            <a:off x="406789" y="3029995"/>
            <a:ext cx="10551420" cy="1793104"/>
          </a:xfrm>
        </p:spPr>
        <p:txBody>
          <a:bodyPr/>
          <a:lstStyle/>
          <a:p>
            <a:r>
              <a:rPr lang="en-US" dirty="0"/>
              <a:t>Enabling Healthcare Solutions in Azure</a:t>
            </a:r>
          </a:p>
        </p:txBody>
      </p:sp>
      <p:sp>
        <p:nvSpPr>
          <p:cNvPr id="4" name="Text Placeholder 3">
            <a:extLst>
              <a:ext uri="{FF2B5EF4-FFF2-40B4-BE49-F238E27FC236}">
                <a16:creationId xmlns:a16="http://schemas.microsoft.com/office/drawing/2014/main" id="{56017264-8F93-1F45-A4CB-F58314207173}"/>
              </a:ext>
            </a:extLst>
          </p:cNvPr>
          <p:cNvSpPr>
            <a:spLocks noGrp="1"/>
          </p:cNvSpPr>
          <p:nvPr>
            <p:ph type="body" sz="quarter" idx="15"/>
          </p:nvPr>
        </p:nvSpPr>
        <p:spPr>
          <a:xfrm>
            <a:off x="406789" y="4844950"/>
            <a:ext cx="9602819" cy="456279"/>
          </a:xfrm>
        </p:spPr>
        <p:txBody>
          <a:bodyPr vert="horz" wrap="square" lIns="0" tIns="91440" rIns="146304" bIns="91440" rtlCol="0" anchor="t">
            <a:spAutoFit/>
          </a:bodyPr>
          <a:lstStyle/>
          <a:p>
            <a:endParaRPr lang="en-US" sz="1750">
              <a:solidFill>
                <a:schemeClr val="accent2"/>
              </a:solidFill>
              <a:latin typeface="+mn-lt"/>
              <a:cs typeface="Segoe UI"/>
            </a:endParaRPr>
          </a:p>
        </p:txBody>
      </p:sp>
    </p:spTree>
    <p:extLst>
      <p:ext uri="{BB962C8B-B14F-4D97-AF65-F5344CB8AC3E}">
        <p14:creationId xmlns:p14="http://schemas.microsoft.com/office/powerpoint/2010/main" val="21797563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theme/theme1.xml><?xml version="1.0" encoding="utf-8"?>
<a:theme xmlns:a="http://schemas.openxmlformats.org/drawingml/2006/main" name="WHITE TEMPLATE">
  <a:themeElements>
    <a:clrScheme name="Azure for Health">
      <a:dk1>
        <a:srgbClr val="505050"/>
      </a:dk1>
      <a:lt1>
        <a:srgbClr val="FFFFFF"/>
      </a:lt1>
      <a:dk2>
        <a:srgbClr val="0078D3"/>
      </a:dk2>
      <a:lt2>
        <a:srgbClr val="50E6FF"/>
      </a:lt2>
      <a:accent1>
        <a:srgbClr val="757579"/>
      </a:accent1>
      <a:accent2>
        <a:srgbClr val="EBEBEB"/>
      </a:accent2>
      <a:accent3>
        <a:srgbClr val="00000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cfd3d28-6017-445c-9b27-a2d204dc93d8">
      <UserInfo>
        <DisplayName>Ana Casillas</DisplayName>
        <AccountId>325</AccountId>
        <AccountType/>
      </UserInfo>
      <UserInfo>
        <DisplayName>Claudia Medrano</DisplayName>
        <AccountId>326</AccountId>
        <AccountType/>
      </UserInfo>
      <UserInfo>
        <DisplayName>Marco Uribe</DisplayName>
        <AccountId>327</AccountId>
        <AccountType/>
      </UserInfo>
      <UserInfo>
        <DisplayName>Rodolfo Flores Cerda</DisplayName>
        <AccountId>328</AccountId>
        <AccountType/>
      </UserInfo>
      <UserInfo>
        <DisplayName>Francisco Castellanos Temblador</DisplayName>
        <AccountId>329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7430E3C2BED8E4EBEA0EBD5FD86549B" ma:contentTypeVersion="7" ma:contentTypeDescription="Create a new document." ma:contentTypeScope="" ma:versionID="4b01f1e147d11975b403558c8c8d8915">
  <xsd:schema xmlns:xsd="http://www.w3.org/2001/XMLSchema" xmlns:xs="http://www.w3.org/2001/XMLSchema" xmlns:p="http://schemas.microsoft.com/office/2006/metadata/properties" xmlns:ns2="655b1f60-57a9-4a11-8b53-c3c6528765a2" xmlns:ns3="2cfd3d28-6017-445c-9b27-a2d204dc93d8" targetNamespace="http://schemas.microsoft.com/office/2006/metadata/properties" ma:root="true" ma:fieldsID="50d1f594be50b33d78a28e43a0660d10" ns2:_="" ns3:_="">
    <xsd:import namespace="655b1f60-57a9-4a11-8b53-c3c6528765a2"/>
    <xsd:import namespace="2cfd3d28-6017-445c-9b27-a2d204dc93d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b1f60-57a9-4a11-8b53-c3c6528765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d3d28-6017-445c-9b27-a2d204dc93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7EF424-72CC-407A-B5C8-85849543F9F8}">
  <ds:schemaRefs>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2cfd3d28-6017-445c-9b27-a2d204dc93d8"/>
    <ds:schemaRef ds:uri="655b1f60-57a9-4a11-8b53-c3c6528765a2"/>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FC918461-1139-4614-A26F-FACF6F900897}">
  <ds:schemaRefs>
    <ds:schemaRef ds:uri="http://schemas.microsoft.com/sharepoint/v3/contenttype/forms"/>
  </ds:schemaRefs>
</ds:datastoreItem>
</file>

<file path=customXml/itemProps3.xml><?xml version="1.0" encoding="utf-8"?>
<ds:datastoreItem xmlns:ds="http://schemas.openxmlformats.org/officeDocument/2006/customXml" ds:itemID="{A8DB5469-8D9C-4CEE-AE9F-956E5888A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b1f60-57a9-4a11-8b53-c3c6528765a2"/>
    <ds:schemaRef ds:uri="2cfd3d28-6017-445c-9b27-a2d204dc93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17067</TotalTime>
  <Words>2799</Words>
  <Application>Microsoft Office PowerPoint</Application>
  <PresentationFormat>Widescreen</PresentationFormat>
  <Paragraphs>376</Paragraphs>
  <Slides>24</Slides>
  <Notes>18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24</vt:i4>
      </vt:variant>
    </vt:vector>
  </HeadingPairs>
  <TitlesOfParts>
    <vt:vector size="38" baseType="lpstr">
      <vt:lpstr>Arial</vt:lpstr>
      <vt:lpstr>Calibri</vt:lpstr>
      <vt:lpstr>Calibri Light</vt:lpstr>
      <vt:lpstr>Consolas</vt:lpstr>
      <vt:lpstr>JACKPORT COLLEGE NCV</vt:lpstr>
      <vt:lpstr>Segoe UI</vt:lpstr>
      <vt:lpstr>Segoe UI Light</vt:lpstr>
      <vt:lpstr>Segoe UI Semibold</vt:lpstr>
      <vt:lpstr>Segoe UI Semilight</vt:lpstr>
      <vt:lpstr>Wingdings</vt:lpstr>
      <vt:lpstr>WHITE TEMPLATE</vt:lpstr>
      <vt:lpstr>Dynamics 365</vt:lpstr>
      <vt:lpstr>1_White Template</vt:lpstr>
      <vt:lpstr>1_Office Theme</vt:lpstr>
      <vt:lpstr>WTH Event-driven FHIR Patient Search</vt:lpstr>
      <vt:lpstr>Kick Off Agenda</vt:lpstr>
      <vt:lpstr>PowerPoint Presentation</vt:lpstr>
      <vt:lpstr>Objectives</vt:lpstr>
      <vt:lpstr>Agenda  Monday &amp; Tuesday</vt:lpstr>
      <vt:lpstr>Challenge #0 Pre-requisites – Ready, Set, GO!</vt:lpstr>
      <vt:lpstr>Challenge #1 Extract, transform and load patient data</vt:lpstr>
      <vt:lpstr>Enabling Healthcare Solutions in Azure</vt:lpstr>
      <vt:lpstr>Modern Healthcare Solutions Face New Challenges</vt:lpstr>
      <vt:lpstr>Unblock healthcare innovation with health data interoperability</vt:lpstr>
      <vt:lpstr>Enabling Interoperability of Health Data</vt:lpstr>
      <vt:lpstr>Connecting at the point of care</vt:lpstr>
      <vt:lpstr>Enabling Healthcare Solutions in Azure</vt:lpstr>
      <vt:lpstr>Two offerings to meet your needs</vt:lpstr>
      <vt:lpstr>Cloud Models</vt:lpstr>
      <vt:lpstr>PowerPoint Presentation</vt:lpstr>
      <vt:lpstr>http://github.com/Microsoft/fhir-server-samples </vt:lpstr>
      <vt:lpstr>PowerPoint Presentation</vt:lpstr>
      <vt:lpstr>Challenge #2 Stream patient data and unit tesing</vt:lpstr>
      <vt:lpstr>Challenge #3 Stream FHIR patient data w/ event-driven architecture</vt:lpstr>
      <vt:lpstr>PowerPoint Presentation</vt:lpstr>
      <vt:lpstr>Challenge #4 Index patient data for patient lookup</vt:lpstr>
      <vt:lpstr>Challenge #5 Display patient search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Cartwright</dc:creator>
  <cp:lastModifiedBy>Richard Liang</cp:lastModifiedBy>
  <cp:revision>49</cp:revision>
  <cp:lastPrinted>2020-07-29T16:22:36Z</cp:lastPrinted>
  <dcterms:created xsi:type="dcterms:W3CDTF">2019-02-10T20:13:26Z</dcterms:created>
  <dcterms:modified xsi:type="dcterms:W3CDTF">2020-10-30T13:21:36Z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0x010100C7430E3C2BED8E4EBEA0EBD5FD86549B</vt:lpwstr>
  </property>
  <property fmtid="{D5CDD505-2E9C-101B-9397-08002B2CF9AE}" pid="3" name="TaxKeyword">
    <vt:lpwstr/>
  </property>
  <property fmtid="{D5CDD505-2E9C-101B-9397-08002B2CF9AE}" pid="4" name="Order">
    <vt:r8>2487200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Enabled">
    <vt:lpwstr>true</vt:lpwstr>
  </property>
  <property fmtid="{D5CDD505-2E9C-101B-9397-08002B2CF9AE}" pid="10" name="MSIP_Label_f42aa342-8706-4288-bd11-ebb85995028c_SetDate">
    <vt:lpwstr>2020-06-16T16:36:23Z</vt:lpwstr>
  </property>
  <property fmtid="{D5CDD505-2E9C-101B-9397-08002B2CF9AE}" pid="11" name="MSIP_Label_f42aa342-8706-4288-bd11-ebb85995028c_Method">
    <vt:lpwstr>Standard</vt:lpwstr>
  </property>
  <property fmtid="{D5CDD505-2E9C-101B-9397-08002B2CF9AE}" pid="12" name="MSIP_Label_f42aa342-8706-4288-bd11-ebb85995028c_Name">
    <vt:lpwstr>Internal</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ActionId">
    <vt:lpwstr>1d682f58-63a2-49f5-80fb-84464de2edbd</vt:lpwstr>
  </property>
  <property fmtid="{D5CDD505-2E9C-101B-9397-08002B2CF9AE}" pid="15" name="MSIP_Label_f42aa342-8706-4288-bd11-ebb85995028c_ContentBits">
    <vt:lpwstr>0</vt:lpwstr>
  </property>
</Properties>
</file>